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Squada One" charset="1" panose="02000000000000000000"/>
      <p:regular r:id="rId22"/>
    </p:embeddedFont>
    <p:embeddedFont>
      <p:font typeface="Open Sans Italics" charset="1" panose="00000000000000000000"/>
      <p:regular r:id="rId23"/>
    </p:embeddedFont>
    <p:embeddedFont>
      <p:font typeface="Open Sans" charset="1" panose="00000000000000000000"/>
      <p:regular r:id="rId24"/>
    </p:embeddedFont>
    <p:embeddedFont>
      <p:font typeface="Canva Sans" charset="1" panose="020B0503030501040103"/>
      <p:regular r:id="rId25"/>
    </p:embeddedFont>
    <p:embeddedFont>
      <p:font typeface="Open Sans Bold Italics" charset="1" panose="00000000000000000000"/>
      <p:regular r:id="rId26"/>
    </p:embeddedFont>
    <p:embeddedFont>
      <p:font typeface="Open Sans Bold"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www.taylorfrancis.com/chapters/oa-edit/10.4324/9781003181866-5/descriptive-turn-german-nature-oriented-neue-sachlichkeit-1913%E2%80%931933-michael-karlsson-pedersen?context=ubx&amp;refId=15cdf7bb-0e29-48b9-8428-14c810939417" TargetMode="External" Type="http://schemas.openxmlformats.org/officeDocument/2006/relationships/hyperlink"/><Relationship Id="rId5"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525581" y="-5706535"/>
            <a:ext cx="20500551" cy="20500551"/>
          </a:xfrm>
          <a:custGeom>
            <a:avLst/>
            <a:gdLst/>
            <a:ahLst/>
            <a:cxnLst/>
            <a:rect r="r" b="b" t="t" l="l"/>
            <a:pathLst>
              <a:path h="20500551" w="20500551">
                <a:moveTo>
                  <a:pt x="0" y="0"/>
                </a:moveTo>
                <a:lnTo>
                  <a:pt x="20500551" y="0"/>
                </a:lnTo>
                <a:lnTo>
                  <a:pt x="20500551" y="20500552"/>
                </a:lnTo>
                <a:lnTo>
                  <a:pt x="0" y="20500552"/>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38100"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353550" y="6411542"/>
            <a:ext cx="3798650" cy="3081655"/>
          </a:xfrm>
          <a:custGeom>
            <a:avLst/>
            <a:gdLst/>
            <a:ahLst/>
            <a:cxnLst/>
            <a:rect r="r" b="b" t="t" l="l"/>
            <a:pathLst>
              <a:path h="3081655" w="3798650">
                <a:moveTo>
                  <a:pt x="0" y="0"/>
                </a:moveTo>
                <a:lnTo>
                  <a:pt x="3798650" y="0"/>
                </a:lnTo>
                <a:lnTo>
                  <a:pt x="3798650" y="3081655"/>
                </a:lnTo>
                <a:lnTo>
                  <a:pt x="0" y="3081655"/>
                </a:lnTo>
                <a:lnTo>
                  <a:pt x="0" y="0"/>
                </a:lnTo>
                <a:close/>
              </a:path>
            </a:pathLst>
          </a:custGeom>
          <a:blipFill>
            <a:blip r:embed="rId4"/>
            <a:stretch>
              <a:fillRect l="0" t="0" r="0" b="0"/>
            </a:stretch>
          </a:blipFill>
        </p:spPr>
      </p:sp>
      <p:sp>
        <p:nvSpPr>
          <p:cNvPr name="Freeform 7" id="7"/>
          <p:cNvSpPr/>
          <p:nvPr/>
        </p:nvSpPr>
        <p:spPr>
          <a:xfrm flipH="false" flipV="false" rot="0">
            <a:off x="14061033" y="647248"/>
            <a:ext cx="3198267" cy="2832466"/>
          </a:xfrm>
          <a:custGeom>
            <a:avLst/>
            <a:gdLst/>
            <a:ahLst/>
            <a:cxnLst/>
            <a:rect r="r" b="b" t="t" l="l"/>
            <a:pathLst>
              <a:path h="2832466" w="3198267">
                <a:moveTo>
                  <a:pt x="0" y="0"/>
                </a:moveTo>
                <a:lnTo>
                  <a:pt x="3198267" y="0"/>
                </a:lnTo>
                <a:lnTo>
                  <a:pt x="3198267" y="2832465"/>
                </a:lnTo>
                <a:lnTo>
                  <a:pt x="0" y="2832465"/>
                </a:lnTo>
                <a:lnTo>
                  <a:pt x="0" y="0"/>
                </a:lnTo>
                <a:close/>
              </a:path>
            </a:pathLst>
          </a:custGeom>
          <a:blipFill>
            <a:blip r:embed="rId5"/>
            <a:stretch>
              <a:fillRect l="0" t="0" r="0" b="0"/>
            </a:stretch>
          </a:blipFill>
        </p:spPr>
      </p:sp>
      <p:sp>
        <p:nvSpPr>
          <p:cNvPr name="TextBox 8" id="8"/>
          <p:cNvSpPr txBox="true"/>
          <p:nvPr/>
        </p:nvSpPr>
        <p:spPr>
          <a:xfrm rot="0">
            <a:off x="4512237" y="4353241"/>
            <a:ext cx="9263525" cy="1618627"/>
          </a:xfrm>
          <a:prstGeom prst="rect">
            <a:avLst/>
          </a:prstGeom>
        </p:spPr>
        <p:txBody>
          <a:bodyPr anchor="t" rtlCol="false" tIns="0" lIns="0" bIns="0" rIns="0">
            <a:spAutoFit/>
          </a:bodyPr>
          <a:lstStyle/>
          <a:p>
            <a:pPr algn="ctr">
              <a:lnSpc>
                <a:spcPts val="13159"/>
              </a:lnSpc>
            </a:pPr>
            <a:r>
              <a:rPr lang="en-US" sz="9399">
                <a:solidFill>
                  <a:srgbClr val="FFFFFF"/>
                </a:solidFill>
                <a:latin typeface="Squada One"/>
                <a:ea typeface="Squada One"/>
                <a:cs typeface="Squada One"/>
                <a:sym typeface="Squada One"/>
              </a:rPr>
              <a:t>TREE BIOGRAPHIES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988943" y="-8600346"/>
            <a:ext cx="22869939" cy="22869939"/>
          </a:xfrm>
          <a:custGeom>
            <a:avLst/>
            <a:gdLst/>
            <a:ahLst/>
            <a:cxnLst/>
            <a:rect r="r" b="b" t="t" l="l"/>
            <a:pathLst>
              <a:path h="22869939" w="22869939">
                <a:moveTo>
                  <a:pt x="0" y="0"/>
                </a:moveTo>
                <a:lnTo>
                  <a:pt x="22869939" y="0"/>
                </a:lnTo>
                <a:lnTo>
                  <a:pt x="22869939" y="22869939"/>
                </a:lnTo>
                <a:lnTo>
                  <a:pt x="0" y="22869939"/>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2094029" y="3364848"/>
            <a:ext cx="13758256" cy="2014566"/>
            <a:chOff x="0" y="0"/>
            <a:chExt cx="3623574" cy="530585"/>
          </a:xfrm>
        </p:grpSpPr>
        <p:sp>
          <p:nvSpPr>
            <p:cNvPr name="Freeform 7" id="7"/>
            <p:cNvSpPr/>
            <p:nvPr/>
          </p:nvSpPr>
          <p:spPr>
            <a:xfrm flipH="false" flipV="false" rot="0">
              <a:off x="0" y="0"/>
              <a:ext cx="3623574" cy="530585"/>
            </a:xfrm>
            <a:custGeom>
              <a:avLst/>
              <a:gdLst/>
              <a:ahLst/>
              <a:cxnLst/>
              <a:rect r="r" b="b" t="t" l="l"/>
              <a:pathLst>
                <a:path h="530585" w="3623574">
                  <a:moveTo>
                    <a:pt x="3420374" y="0"/>
                  </a:moveTo>
                  <a:cubicBezTo>
                    <a:pt x="3532598" y="0"/>
                    <a:pt x="3623574" y="118776"/>
                    <a:pt x="3623574" y="265293"/>
                  </a:cubicBezTo>
                  <a:cubicBezTo>
                    <a:pt x="3623574" y="411810"/>
                    <a:pt x="3532598" y="530585"/>
                    <a:pt x="3420374" y="530585"/>
                  </a:cubicBezTo>
                  <a:lnTo>
                    <a:pt x="203200" y="530585"/>
                  </a:lnTo>
                  <a:cubicBezTo>
                    <a:pt x="90976" y="530585"/>
                    <a:pt x="0" y="411810"/>
                    <a:pt x="0" y="265293"/>
                  </a:cubicBezTo>
                  <a:cubicBezTo>
                    <a:pt x="0" y="118776"/>
                    <a:pt x="90976" y="0"/>
                    <a:pt x="203200" y="0"/>
                  </a:cubicBezTo>
                  <a:close/>
                </a:path>
              </a:pathLst>
            </a:custGeom>
            <a:solidFill>
              <a:srgbClr val="FFFFFF"/>
            </a:solidFill>
          </p:spPr>
        </p:sp>
        <p:sp>
          <p:nvSpPr>
            <p:cNvPr name="TextBox 8" id="8"/>
            <p:cNvSpPr txBox="true"/>
            <p:nvPr/>
          </p:nvSpPr>
          <p:spPr>
            <a:xfrm>
              <a:off x="0" y="-38100"/>
              <a:ext cx="3623574" cy="568685"/>
            </a:xfrm>
            <a:prstGeom prst="rect">
              <a:avLst/>
            </a:prstGeom>
          </p:spPr>
          <p:txBody>
            <a:bodyPr anchor="ctr" rtlCol="false" tIns="50800" lIns="50800" bIns="50800" rIns="50800"/>
            <a:lstStyle/>
            <a:p>
              <a:pPr algn="ctr">
                <a:lnSpc>
                  <a:spcPts val="3079"/>
                </a:lnSpc>
              </a:pPr>
              <a:r>
                <a:rPr lang="en-US" sz="2199">
                  <a:solidFill>
                    <a:srgbClr val="000000"/>
                  </a:solidFill>
                  <a:latin typeface="Canva Sans"/>
                  <a:ea typeface="Canva Sans"/>
                  <a:cs typeface="Canva Sans"/>
                  <a:sym typeface="Canva Sans"/>
                </a:rPr>
                <a:t> How does health or illness play a factor in their multispecies interactions? What about disability?</a:t>
              </a:r>
            </a:p>
          </p:txBody>
        </p:sp>
      </p:grpSp>
      <p:grpSp>
        <p:nvGrpSpPr>
          <p:cNvPr name="Group 9" id="9"/>
          <p:cNvGrpSpPr/>
          <p:nvPr/>
        </p:nvGrpSpPr>
        <p:grpSpPr>
          <a:xfrm rot="0">
            <a:off x="2094029" y="5700268"/>
            <a:ext cx="13758256" cy="2014566"/>
            <a:chOff x="0" y="0"/>
            <a:chExt cx="3623574" cy="530585"/>
          </a:xfrm>
        </p:grpSpPr>
        <p:sp>
          <p:nvSpPr>
            <p:cNvPr name="Freeform 10" id="10"/>
            <p:cNvSpPr/>
            <p:nvPr/>
          </p:nvSpPr>
          <p:spPr>
            <a:xfrm flipH="false" flipV="false" rot="0">
              <a:off x="0" y="0"/>
              <a:ext cx="3623574" cy="530585"/>
            </a:xfrm>
            <a:custGeom>
              <a:avLst/>
              <a:gdLst/>
              <a:ahLst/>
              <a:cxnLst/>
              <a:rect r="r" b="b" t="t" l="l"/>
              <a:pathLst>
                <a:path h="530585" w="3623574">
                  <a:moveTo>
                    <a:pt x="3420374" y="0"/>
                  </a:moveTo>
                  <a:cubicBezTo>
                    <a:pt x="3532598" y="0"/>
                    <a:pt x="3623574" y="118776"/>
                    <a:pt x="3623574" y="265293"/>
                  </a:cubicBezTo>
                  <a:cubicBezTo>
                    <a:pt x="3623574" y="411810"/>
                    <a:pt x="3532598" y="530585"/>
                    <a:pt x="3420374" y="530585"/>
                  </a:cubicBezTo>
                  <a:lnTo>
                    <a:pt x="203200" y="530585"/>
                  </a:lnTo>
                  <a:cubicBezTo>
                    <a:pt x="90976" y="530585"/>
                    <a:pt x="0" y="411810"/>
                    <a:pt x="0" y="265293"/>
                  </a:cubicBezTo>
                  <a:cubicBezTo>
                    <a:pt x="0" y="118776"/>
                    <a:pt x="90976" y="0"/>
                    <a:pt x="203200" y="0"/>
                  </a:cubicBezTo>
                  <a:close/>
                </a:path>
              </a:pathLst>
            </a:custGeom>
            <a:solidFill>
              <a:srgbClr val="FFFFFF"/>
            </a:solidFill>
          </p:spPr>
        </p:sp>
        <p:sp>
          <p:nvSpPr>
            <p:cNvPr name="TextBox 11" id="11"/>
            <p:cNvSpPr txBox="true"/>
            <p:nvPr/>
          </p:nvSpPr>
          <p:spPr>
            <a:xfrm>
              <a:off x="0" y="-38100"/>
              <a:ext cx="3623574" cy="568685"/>
            </a:xfrm>
            <a:prstGeom prst="rect">
              <a:avLst/>
            </a:prstGeom>
          </p:spPr>
          <p:txBody>
            <a:bodyPr anchor="ctr" rtlCol="false" tIns="50800" lIns="50800" bIns="50800" rIns="50800"/>
            <a:lstStyle/>
            <a:p>
              <a:pPr algn="ctr">
                <a:lnSpc>
                  <a:spcPts val="3079"/>
                </a:lnSpc>
              </a:pPr>
              <a:r>
                <a:rPr lang="en-US" sz="2199">
                  <a:solidFill>
                    <a:srgbClr val="000000"/>
                  </a:solidFill>
                  <a:latin typeface="Canva Sans"/>
                  <a:ea typeface="Canva Sans"/>
                  <a:cs typeface="Canva Sans"/>
                  <a:sym typeface="Canva Sans"/>
                </a:rPr>
                <a:t> What part does witnessing have to play in deforestation?</a:t>
              </a:r>
            </a:p>
          </p:txBody>
        </p:sp>
      </p:grpSp>
      <p:sp>
        <p:nvSpPr>
          <p:cNvPr name="Freeform 12" id="12"/>
          <p:cNvSpPr/>
          <p:nvPr/>
        </p:nvSpPr>
        <p:spPr>
          <a:xfrm flipH="false" flipV="false" rot="0">
            <a:off x="13518038" y="283193"/>
            <a:ext cx="3798650" cy="3081655"/>
          </a:xfrm>
          <a:custGeom>
            <a:avLst/>
            <a:gdLst/>
            <a:ahLst/>
            <a:cxnLst/>
            <a:rect r="r" b="b" t="t" l="l"/>
            <a:pathLst>
              <a:path h="3081655" w="3798650">
                <a:moveTo>
                  <a:pt x="0" y="0"/>
                </a:moveTo>
                <a:lnTo>
                  <a:pt x="3798650" y="0"/>
                </a:lnTo>
                <a:lnTo>
                  <a:pt x="3798650" y="3081655"/>
                </a:lnTo>
                <a:lnTo>
                  <a:pt x="0" y="3081655"/>
                </a:lnTo>
                <a:lnTo>
                  <a:pt x="0" y="0"/>
                </a:lnTo>
                <a:close/>
              </a:path>
            </a:pathLst>
          </a:custGeom>
          <a:blipFill>
            <a:blip r:embed="rId4"/>
            <a:stretch>
              <a:fillRect l="0" t="0" r="0" b="0"/>
            </a:stretch>
          </a:blipFill>
        </p:spPr>
      </p:sp>
      <p:sp>
        <p:nvSpPr>
          <p:cNvPr name="Freeform 13" id="13"/>
          <p:cNvSpPr/>
          <p:nvPr/>
        </p:nvSpPr>
        <p:spPr>
          <a:xfrm flipH="false" flipV="false" rot="0">
            <a:off x="66728" y="7146726"/>
            <a:ext cx="3198267" cy="2832466"/>
          </a:xfrm>
          <a:custGeom>
            <a:avLst/>
            <a:gdLst/>
            <a:ahLst/>
            <a:cxnLst/>
            <a:rect r="r" b="b" t="t" l="l"/>
            <a:pathLst>
              <a:path h="2832466" w="3198267">
                <a:moveTo>
                  <a:pt x="0" y="0"/>
                </a:moveTo>
                <a:lnTo>
                  <a:pt x="3198267" y="0"/>
                </a:lnTo>
                <a:lnTo>
                  <a:pt x="3198267" y="2832466"/>
                </a:lnTo>
                <a:lnTo>
                  <a:pt x="0" y="2832466"/>
                </a:lnTo>
                <a:lnTo>
                  <a:pt x="0" y="0"/>
                </a:lnTo>
                <a:close/>
              </a:path>
            </a:pathLst>
          </a:custGeom>
          <a:blipFill>
            <a:blip r:embed="rId5"/>
            <a:stretch>
              <a:fillRect l="0" t="0" r="0" b="0"/>
            </a:stretch>
          </a:blipFill>
        </p:spPr>
      </p:sp>
      <p:sp>
        <p:nvSpPr>
          <p:cNvPr name="TextBox 14" id="14"/>
          <p:cNvSpPr txBox="true"/>
          <p:nvPr/>
        </p:nvSpPr>
        <p:spPr>
          <a:xfrm rot="0">
            <a:off x="4512237" y="2161523"/>
            <a:ext cx="9263525" cy="1203325"/>
          </a:xfrm>
          <a:prstGeom prst="rect">
            <a:avLst/>
          </a:prstGeom>
        </p:spPr>
        <p:txBody>
          <a:bodyPr anchor="t" rtlCol="false" tIns="0" lIns="0" bIns="0" rIns="0">
            <a:spAutoFit/>
          </a:bodyPr>
          <a:lstStyle/>
          <a:p>
            <a:pPr algn="ctr">
              <a:lnSpc>
                <a:spcPts val="9800"/>
              </a:lnSpc>
            </a:pPr>
            <a:r>
              <a:rPr lang="en-US" sz="7000">
                <a:solidFill>
                  <a:srgbClr val="FFFFFF"/>
                </a:solidFill>
                <a:latin typeface="Squada One"/>
                <a:ea typeface="Squada One"/>
                <a:cs typeface="Squada One"/>
                <a:sym typeface="Squada One"/>
              </a:rPr>
              <a:t>QUESTIONS</a:t>
            </a:r>
          </a:p>
        </p:txBody>
      </p:sp>
    </p:spTree>
  </p:cSld>
  <p:clrMapOvr>
    <a:masterClrMapping/>
  </p:clrMapOvr>
  <p:transition spd="slow">
    <p:push dir="l"/>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988943" y="-8600346"/>
            <a:ext cx="22869939" cy="22869939"/>
          </a:xfrm>
          <a:custGeom>
            <a:avLst/>
            <a:gdLst/>
            <a:ahLst/>
            <a:cxnLst/>
            <a:rect r="r" b="b" t="t" l="l"/>
            <a:pathLst>
              <a:path h="22869939" w="22869939">
                <a:moveTo>
                  <a:pt x="0" y="0"/>
                </a:moveTo>
                <a:lnTo>
                  <a:pt x="22869939" y="0"/>
                </a:lnTo>
                <a:lnTo>
                  <a:pt x="22869939" y="22869939"/>
                </a:lnTo>
                <a:lnTo>
                  <a:pt x="0" y="22869939"/>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2094029" y="3364848"/>
            <a:ext cx="13758256" cy="2014566"/>
            <a:chOff x="0" y="0"/>
            <a:chExt cx="3623574" cy="530585"/>
          </a:xfrm>
        </p:grpSpPr>
        <p:sp>
          <p:nvSpPr>
            <p:cNvPr name="Freeform 7" id="7"/>
            <p:cNvSpPr/>
            <p:nvPr/>
          </p:nvSpPr>
          <p:spPr>
            <a:xfrm flipH="false" flipV="false" rot="0">
              <a:off x="0" y="0"/>
              <a:ext cx="3623574" cy="530585"/>
            </a:xfrm>
            <a:custGeom>
              <a:avLst/>
              <a:gdLst/>
              <a:ahLst/>
              <a:cxnLst/>
              <a:rect r="r" b="b" t="t" l="l"/>
              <a:pathLst>
                <a:path h="530585" w="3623574">
                  <a:moveTo>
                    <a:pt x="3420374" y="0"/>
                  </a:moveTo>
                  <a:cubicBezTo>
                    <a:pt x="3532598" y="0"/>
                    <a:pt x="3623574" y="118776"/>
                    <a:pt x="3623574" y="265293"/>
                  </a:cubicBezTo>
                  <a:cubicBezTo>
                    <a:pt x="3623574" y="411810"/>
                    <a:pt x="3532598" y="530585"/>
                    <a:pt x="3420374" y="530585"/>
                  </a:cubicBezTo>
                  <a:lnTo>
                    <a:pt x="203200" y="530585"/>
                  </a:lnTo>
                  <a:cubicBezTo>
                    <a:pt x="90976" y="530585"/>
                    <a:pt x="0" y="411810"/>
                    <a:pt x="0" y="265293"/>
                  </a:cubicBezTo>
                  <a:cubicBezTo>
                    <a:pt x="0" y="118776"/>
                    <a:pt x="90976" y="0"/>
                    <a:pt x="203200" y="0"/>
                  </a:cubicBezTo>
                  <a:close/>
                </a:path>
              </a:pathLst>
            </a:custGeom>
            <a:solidFill>
              <a:srgbClr val="FFFFFF"/>
            </a:solidFill>
          </p:spPr>
        </p:sp>
        <p:sp>
          <p:nvSpPr>
            <p:cNvPr name="TextBox 8" id="8"/>
            <p:cNvSpPr txBox="true"/>
            <p:nvPr/>
          </p:nvSpPr>
          <p:spPr>
            <a:xfrm>
              <a:off x="0" y="-38100"/>
              <a:ext cx="3623574" cy="568685"/>
            </a:xfrm>
            <a:prstGeom prst="rect">
              <a:avLst/>
            </a:prstGeom>
          </p:spPr>
          <p:txBody>
            <a:bodyPr anchor="ctr" rtlCol="false" tIns="50800" lIns="50800" bIns="50800" rIns="50800"/>
            <a:lstStyle/>
            <a:p>
              <a:pPr algn="ctr">
                <a:lnSpc>
                  <a:spcPts val="3079"/>
                </a:lnSpc>
              </a:pPr>
              <a:r>
                <a:rPr lang="en-US" sz="2199">
                  <a:solidFill>
                    <a:srgbClr val="000000"/>
                  </a:solidFill>
                  <a:latin typeface="Canva Sans"/>
                  <a:ea typeface="Canva Sans"/>
                  <a:cs typeface="Canva Sans"/>
                  <a:sym typeface="Canva Sans"/>
                </a:rPr>
                <a:t>What do they leave behind? What do they inherit? Is it a multispecies inheritance?</a:t>
              </a:r>
            </a:p>
          </p:txBody>
        </p:sp>
      </p:grpSp>
      <p:grpSp>
        <p:nvGrpSpPr>
          <p:cNvPr name="Group 9" id="9"/>
          <p:cNvGrpSpPr/>
          <p:nvPr/>
        </p:nvGrpSpPr>
        <p:grpSpPr>
          <a:xfrm rot="0">
            <a:off x="2094029" y="5700268"/>
            <a:ext cx="13758256" cy="2014566"/>
            <a:chOff x="0" y="0"/>
            <a:chExt cx="3623574" cy="530585"/>
          </a:xfrm>
        </p:grpSpPr>
        <p:sp>
          <p:nvSpPr>
            <p:cNvPr name="Freeform 10" id="10"/>
            <p:cNvSpPr/>
            <p:nvPr/>
          </p:nvSpPr>
          <p:spPr>
            <a:xfrm flipH="false" flipV="false" rot="0">
              <a:off x="0" y="0"/>
              <a:ext cx="3623574" cy="530585"/>
            </a:xfrm>
            <a:custGeom>
              <a:avLst/>
              <a:gdLst/>
              <a:ahLst/>
              <a:cxnLst/>
              <a:rect r="r" b="b" t="t" l="l"/>
              <a:pathLst>
                <a:path h="530585" w="3623574">
                  <a:moveTo>
                    <a:pt x="3420374" y="0"/>
                  </a:moveTo>
                  <a:cubicBezTo>
                    <a:pt x="3532598" y="0"/>
                    <a:pt x="3623574" y="118776"/>
                    <a:pt x="3623574" y="265293"/>
                  </a:cubicBezTo>
                  <a:cubicBezTo>
                    <a:pt x="3623574" y="411810"/>
                    <a:pt x="3532598" y="530585"/>
                    <a:pt x="3420374" y="530585"/>
                  </a:cubicBezTo>
                  <a:lnTo>
                    <a:pt x="203200" y="530585"/>
                  </a:lnTo>
                  <a:cubicBezTo>
                    <a:pt x="90976" y="530585"/>
                    <a:pt x="0" y="411810"/>
                    <a:pt x="0" y="265293"/>
                  </a:cubicBezTo>
                  <a:cubicBezTo>
                    <a:pt x="0" y="118776"/>
                    <a:pt x="90976" y="0"/>
                    <a:pt x="203200" y="0"/>
                  </a:cubicBezTo>
                  <a:close/>
                </a:path>
              </a:pathLst>
            </a:custGeom>
            <a:solidFill>
              <a:srgbClr val="FFFFFF"/>
            </a:solidFill>
          </p:spPr>
        </p:sp>
        <p:sp>
          <p:nvSpPr>
            <p:cNvPr name="TextBox 11" id="11"/>
            <p:cNvSpPr txBox="true"/>
            <p:nvPr/>
          </p:nvSpPr>
          <p:spPr>
            <a:xfrm>
              <a:off x="0" y="-38100"/>
              <a:ext cx="3623574" cy="568685"/>
            </a:xfrm>
            <a:prstGeom prst="rect">
              <a:avLst/>
            </a:prstGeom>
          </p:spPr>
          <p:txBody>
            <a:bodyPr anchor="ctr" rtlCol="false" tIns="50800" lIns="50800" bIns="50800" rIns="50800"/>
            <a:lstStyle/>
            <a:p>
              <a:pPr algn="ctr">
                <a:lnSpc>
                  <a:spcPts val="3079"/>
                </a:lnSpc>
              </a:pPr>
              <a:r>
                <a:rPr lang="en-US" sz="2199">
                  <a:solidFill>
                    <a:srgbClr val="000000"/>
                  </a:solidFill>
                  <a:latin typeface="Canva Sans"/>
                  <a:ea typeface="Canva Sans"/>
                  <a:cs typeface="Canva Sans"/>
                  <a:sym typeface="Canva Sans"/>
                </a:rPr>
                <a:t> Is there such a thing as Antideluvian culture or language? How do the trees remember this time?</a:t>
              </a:r>
            </a:p>
          </p:txBody>
        </p:sp>
      </p:grpSp>
      <p:sp>
        <p:nvSpPr>
          <p:cNvPr name="Freeform 12" id="12"/>
          <p:cNvSpPr/>
          <p:nvPr/>
        </p:nvSpPr>
        <p:spPr>
          <a:xfrm flipH="false" flipV="false" rot="0">
            <a:off x="13518038" y="283193"/>
            <a:ext cx="3798650" cy="3081655"/>
          </a:xfrm>
          <a:custGeom>
            <a:avLst/>
            <a:gdLst/>
            <a:ahLst/>
            <a:cxnLst/>
            <a:rect r="r" b="b" t="t" l="l"/>
            <a:pathLst>
              <a:path h="3081655" w="3798650">
                <a:moveTo>
                  <a:pt x="0" y="0"/>
                </a:moveTo>
                <a:lnTo>
                  <a:pt x="3798650" y="0"/>
                </a:lnTo>
                <a:lnTo>
                  <a:pt x="3798650" y="3081655"/>
                </a:lnTo>
                <a:lnTo>
                  <a:pt x="0" y="3081655"/>
                </a:lnTo>
                <a:lnTo>
                  <a:pt x="0" y="0"/>
                </a:lnTo>
                <a:close/>
              </a:path>
            </a:pathLst>
          </a:custGeom>
          <a:blipFill>
            <a:blip r:embed="rId4"/>
            <a:stretch>
              <a:fillRect l="0" t="0" r="0" b="0"/>
            </a:stretch>
          </a:blipFill>
        </p:spPr>
      </p:sp>
      <p:sp>
        <p:nvSpPr>
          <p:cNvPr name="Freeform 13" id="13"/>
          <p:cNvSpPr/>
          <p:nvPr/>
        </p:nvSpPr>
        <p:spPr>
          <a:xfrm flipH="false" flipV="false" rot="0">
            <a:off x="66728" y="7146726"/>
            <a:ext cx="3198267" cy="2832466"/>
          </a:xfrm>
          <a:custGeom>
            <a:avLst/>
            <a:gdLst/>
            <a:ahLst/>
            <a:cxnLst/>
            <a:rect r="r" b="b" t="t" l="l"/>
            <a:pathLst>
              <a:path h="2832466" w="3198267">
                <a:moveTo>
                  <a:pt x="0" y="0"/>
                </a:moveTo>
                <a:lnTo>
                  <a:pt x="3198267" y="0"/>
                </a:lnTo>
                <a:lnTo>
                  <a:pt x="3198267" y="2832466"/>
                </a:lnTo>
                <a:lnTo>
                  <a:pt x="0" y="2832466"/>
                </a:lnTo>
                <a:lnTo>
                  <a:pt x="0" y="0"/>
                </a:lnTo>
                <a:close/>
              </a:path>
            </a:pathLst>
          </a:custGeom>
          <a:blipFill>
            <a:blip r:embed="rId5"/>
            <a:stretch>
              <a:fillRect l="0" t="0" r="0" b="0"/>
            </a:stretch>
          </a:blipFill>
        </p:spPr>
      </p:sp>
      <p:sp>
        <p:nvSpPr>
          <p:cNvPr name="TextBox 14" id="14"/>
          <p:cNvSpPr txBox="true"/>
          <p:nvPr/>
        </p:nvSpPr>
        <p:spPr>
          <a:xfrm rot="0">
            <a:off x="4512237" y="2161523"/>
            <a:ext cx="9263525" cy="1203325"/>
          </a:xfrm>
          <a:prstGeom prst="rect">
            <a:avLst/>
          </a:prstGeom>
        </p:spPr>
        <p:txBody>
          <a:bodyPr anchor="t" rtlCol="false" tIns="0" lIns="0" bIns="0" rIns="0">
            <a:spAutoFit/>
          </a:bodyPr>
          <a:lstStyle/>
          <a:p>
            <a:pPr algn="ctr">
              <a:lnSpc>
                <a:spcPts val="9800"/>
              </a:lnSpc>
            </a:pPr>
            <a:r>
              <a:rPr lang="en-US" sz="7000">
                <a:solidFill>
                  <a:srgbClr val="FFFFFF"/>
                </a:solidFill>
                <a:latin typeface="Squada One"/>
                <a:ea typeface="Squada One"/>
                <a:cs typeface="Squada One"/>
                <a:sym typeface="Squada One"/>
              </a:rPr>
              <a:t>QUESTIONS</a:t>
            </a:r>
          </a:p>
        </p:txBody>
      </p:sp>
    </p:spTree>
  </p:cSld>
  <p:clrMapOvr>
    <a:masterClrMapping/>
  </p:clrMapOvr>
  <p:transition spd="slow">
    <p:push dir="l"/>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2189859" y="-8610600"/>
            <a:ext cx="20772120" cy="20772120"/>
          </a:xfrm>
          <a:custGeom>
            <a:avLst/>
            <a:gdLst/>
            <a:ahLst/>
            <a:cxnLst/>
            <a:rect r="r" b="b" t="t" l="l"/>
            <a:pathLst>
              <a:path h="20772120" w="20772120">
                <a:moveTo>
                  <a:pt x="0" y="0"/>
                </a:moveTo>
                <a:lnTo>
                  <a:pt x="20772120" y="0"/>
                </a:lnTo>
                <a:lnTo>
                  <a:pt x="20772120" y="20772120"/>
                </a:lnTo>
                <a:lnTo>
                  <a:pt x="0" y="20772120"/>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2754295" y="2804226"/>
            <a:ext cx="12678952" cy="3080870"/>
            <a:chOff x="0" y="0"/>
            <a:chExt cx="3365770" cy="817852"/>
          </a:xfrm>
        </p:grpSpPr>
        <p:sp>
          <p:nvSpPr>
            <p:cNvPr name="Freeform 7" id="7"/>
            <p:cNvSpPr/>
            <p:nvPr/>
          </p:nvSpPr>
          <p:spPr>
            <a:xfrm flipH="false" flipV="false" rot="0">
              <a:off x="0" y="0"/>
              <a:ext cx="3365771" cy="817852"/>
            </a:xfrm>
            <a:custGeom>
              <a:avLst/>
              <a:gdLst/>
              <a:ahLst/>
              <a:cxnLst/>
              <a:rect r="r" b="b" t="t" l="l"/>
              <a:pathLst>
                <a:path h="817852" w="3365771">
                  <a:moveTo>
                    <a:pt x="3162570" y="0"/>
                  </a:moveTo>
                  <a:cubicBezTo>
                    <a:pt x="3274795" y="0"/>
                    <a:pt x="3365771" y="183082"/>
                    <a:pt x="3365771" y="408926"/>
                  </a:cubicBezTo>
                  <a:cubicBezTo>
                    <a:pt x="3365771" y="634769"/>
                    <a:pt x="3274795" y="817852"/>
                    <a:pt x="3162570" y="817852"/>
                  </a:cubicBezTo>
                  <a:lnTo>
                    <a:pt x="203200" y="817852"/>
                  </a:lnTo>
                  <a:cubicBezTo>
                    <a:pt x="90976" y="817852"/>
                    <a:pt x="0" y="634769"/>
                    <a:pt x="0" y="408926"/>
                  </a:cubicBezTo>
                  <a:cubicBezTo>
                    <a:pt x="0" y="183082"/>
                    <a:pt x="90976" y="0"/>
                    <a:pt x="203200" y="0"/>
                  </a:cubicBezTo>
                  <a:close/>
                </a:path>
              </a:pathLst>
            </a:custGeom>
            <a:solidFill>
              <a:srgbClr val="FFFFFF"/>
            </a:solidFill>
          </p:spPr>
        </p:sp>
        <p:sp>
          <p:nvSpPr>
            <p:cNvPr name="TextBox 8" id="8"/>
            <p:cNvSpPr txBox="true"/>
            <p:nvPr/>
          </p:nvSpPr>
          <p:spPr>
            <a:xfrm>
              <a:off x="0" y="-57150"/>
              <a:ext cx="3365770" cy="875002"/>
            </a:xfrm>
            <a:prstGeom prst="rect">
              <a:avLst/>
            </a:prstGeom>
          </p:spPr>
          <p:txBody>
            <a:bodyPr anchor="ctr" rtlCol="false" tIns="50800" lIns="50800" bIns="50800" rIns="50800"/>
            <a:lstStyle/>
            <a:p>
              <a:pPr algn="ctr">
                <a:lnSpc>
                  <a:spcPts val="3779"/>
                </a:lnSpc>
              </a:pPr>
            </a:p>
          </p:txBody>
        </p:sp>
      </p:grpSp>
      <p:sp>
        <p:nvSpPr>
          <p:cNvPr name="Freeform 9" id="9"/>
          <p:cNvSpPr/>
          <p:nvPr/>
        </p:nvSpPr>
        <p:spPr>
          <a:xfrm flipH="false" flipV="false" rot="0">
            <a:off x="0" y="5885096"/>
            <a:ext cx="3798650" cy="3081655"/>
          </a:xfrm>
          <a:custGeom>
            <a:avLst/>
            <a:gdLst/>
            <a:ahLst/>
            <a:cxnLst/>
            <a:rect r="r" b="b" t="t" l="l"/>
            <a:pathLst>
              <a:path h="3081655" w="3798650">
                <a:moveTo>
                  <a:pt x="0" y="0"/>
                </a:moveTo>
                <a:lnTo>
                  <a:pt x="3798650" y="0"/>
                </a:lnTo>
                <a:lnTo>
                  <a:pt x="3798650" y="3081655"/>
                </a:lnTo>
                <a:lnTo>
                  <a:pt x="0" y="3081655"/>
                </a:lnTo>
                <a:lnTo>
                  <a:pt x="0" y="0"/>
                </a:lnTo>
                <a:close/>
              </a:path>
            </a:pathLst>
          </a:custGeom>
          <a:blipFill>
            <a:blip r:embed="rId4"/>
            <a:stretch>
              <a:fillRect l="0" t="0" r="0" b="0"/>
            </a:stretch>
          </a:blipFill>
        </p:spPr>
      </p:sp>
      <p:sp>
        <p:nvSpPr>
          <p:cNvPr name="TextBox 10" id="10"/>
          <p:cNvSpPr txBox="true"/>
          <p:nvPr/>
        </p:nvSpPr>
        <p:spPr>
          <a:xfrm rot="0">
            <a:off x="4512237" y="6996902"/>
            <a:ext cx="9263525" cy="1236345"/>
          </a:xfrm>
          <a:prstGeom prst="rect">
            <a:avLst/>
          </a:prstGeom>
        </p:spPr>
        <p:txBody>
          <a:bodyPr anchor="t" rtlCol="false" tIns="0" lIns="0" bIns="0" rIns="0">
            <a:spAutoFit/>
          </a:bodyPr>
          <a:lstStyle/>
          <a:p>
            <a:pPr algn="ctr">
              <a:lnSpc>
                <a:spcPts val="10080"/>
              </a:lnSpc>
            </a:pPr>
            <a:r>
              <a:rPr lang="en-US" sz="7200">
                <a:solidFill>
                  <a:srgbClr val="FFFFFF"/>
                </a:solidFill>
                <a:latin typeface="Squada One"/>
                <a:ea typeface="Squada One"/>
                <a:cs typeface="Squada One"/>
                <a:sym typeface="Squada One"/>
              </a:rPr>
              <a:t>CONCLUSION</a:t>
            </a:r>
          </a:p>
        </p:txBody>
      </p:sp>
      <p:sp>
        <p:nvSpPr>
          <p:cNvPr name="Freeform 11" id="11"/>
          <p:cNvSpPr/>
          <p:nvPr/>
        </p:nvSpPr>
        <p:spPr>
          <a:xfrm flipH="true" flipV="false" rot="0">
            <a:off x="12947614" y="6176645"/>
            <a:ext cx="3798650" cy="3081655"/>
          </a:xfrm>
          <a:custGeom>
            <a:avLst/>
            <a:gdLst/>
            <a:ahLst/>
            <a:cxnLst/>
            <a:rect r="r" b="b" t="t" l="l"/>
            <a:pathLst>
              <a:path h="3081655" w="3798650">
                <a:moveTo>
                  <a:pt x="3798650" y="0"/>
                </a:moveTo>
                <a:lnTo>
                  <a:pt x="0" y="0"/>
                </a:lnTo>
                <a:lnTo>
                  <a:pt x="0" y="3081655"/>
                </a:lnTo>
                <a:lnTo>
                  <a:pt x="3798650" y="3081655"/>
                </a:lnTo>
                <a:lnTo>
                  <a:pt x="3798650" y="0"/>
                </a:lnTo>
                <a:close/>
              </a:path>
            </a:pathLst>
          </a:custGeom>
          <a:blipFill>
            <a:blip r:embed="rId4"/>
            <a:stretch>
              <a:fillRect l="0" t="0" r="0" b="0"/>
            </a:stretch>
          </a:blipFill>
        </p:spPr>
      </p:sp>
      <p:sp>
        <p:nvSpPr>
          <p:cNvPr name="TextBox 12" id="12"/>
          <p:cNvSpPr txBox="true"/>
          <p:nvPr/>
        </p:nvSpPr>
        <p:spPr>
          <a:xfrm rot="0">
            <a:off x="3212876" y="2870191"/>
            <a:ext cx="11634063" cy="2910840"/>
          </a:xfrm>
          <a:prstGeom prst="rect">
            <a:avLst/>
          </a:prstGeom>
        </p:spPr>
        <p:txBody>
          <a:bodyPr anchor="t" rtlCol="false" tIns="0" lIns="0" bIns="0" rIns="0">
            <a:spAutoFit/>
          </a:bodyPr>
          <a:lstStyle/>
          <a:p>
            <a:pPr algn="ctr">
              <a:lnSpc>
                <a:spcPts val="3359"/>
              </a:lnSpc>
            </a:pPr>
            <a:r>
              <a:rPr lang="en-US" b="true" sz="2399" i="true">
                <a:solidFill>
                  <a:srgbClr val="000000"/>
                </a:solidFill>
                <a:latin typeface="Open Sans Bold Italics"/>
                <a:ea typeface="Open Sans Bold Italics"/>
                <a:cs typeface="Open Sans Bold Italics"/>
                <a:sym typeface="Open Sans Bold Italics"/>
              </a:rPr>
              <a:t>To dream of other ways of being and knowing, to embody the non-human, is to take a step into the ecosystemic body or the second self, that is influenced by the ecologies beyond what we normally consider ‘us’. It is a practice to break apart dualisms from self and other to subject and object. It’s to recognize that we are all permeable, we are all subjects with lives to live, and all our lives are have intrinsic worth. We are more alike that we know, and more different than we can imagine.</a:t>
            </a:r>
          </a:p>
        </p:txBody>
      </p:sp>
    </p:spTree>
  </p:cSld>
  <p:clrMapOvr>
    <a:masterClrMapping/>
  </p:clrMapOvr>
  <p:transition spd="slow">
    <p:push dir="l"/>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234809" y="-3033815"/>
            <a:ext cx="20303159" cy="20303159"/>
          </a:xfrm>
          <a:custGeom>
            <a:avLst/>
            <a:gdLst/>
            <a:ahLst/>
            <a:cxnLst/>
            <a:rect r="r" b="b" t="t" l="l"/>
            <a:pathLst>
              <a:path h="20303159" w="20303159">
                <a:moveTo>
                  <a:pt x="0" y="0"/>
                </a:moveTo>
                <a:lnTo>
                  <a:pt x="20303159" y="0"/>
                </a:lnTo>
                <a:lnTo>
                  <a:pt x="20303159" y="20303159"/>
                </a:lnTo>
                <a:lnTo>
                  <a:pt x="0" y="20303159"/>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347909" y="4363612"/>
            <a:ext cx="11592183" cy="2390140"/>
          </a:xfrm>
          <a:prstGeom prst="rect">
            <a:avLst/>
          </a:prstGeom>
        </p:spPr>
        <p:txBody>
          <a:bodyPr anchor="t" rtlCol="false" tIns="0" lIns="0" bIns="0" rIns="0">
            <a:spAutoFit/>
          </a:bodyPr>
          <a:lstStyle/>
          <a:p>
            <a:pPr algn="ctr">
              <a:lnSpc>
                <a:spcPts val="4759"/>
              </a:lnSpc>
            </a:pPr>
            <a:r>
              <a:rPr lang="en-US" sz="3399">
                <a:solidFill>
                  <a:srgbClr val="FFFFFF"/>
                </a:solidFill>
                <a:latin typeface="Squada One"/>
                <a:ea typeface="Squada One"/>
                <a:cs typeface="Squada One"/>
                <a:sym typeface="Squada One"/>
              </a:rPr>
              <a:t>“The person is anchored within a greater, universal identity.</a:t>
            </a:r>
          </a:p>
          <a:p>
            <a:pPr algn="ctr">
              <a:lnSpc>
                <a:spcPts val="4759"/>
              </a:lnSpc>
            </a:pPr>
            <a:r>
              <a:rPr lang="en-US" sz="3399">
                <a:solidFill>
                  <a:srgbClr val="FFFFFF"/>
                </a:solidFill>
                <a:latin typeface="Squada One"/>
                <a:ea typeface="Squada One"/>
                <a:cs typeface="Squada One"/>
                <a:sym typeface="Squada One"/>
              </a:rPr>
              <a:t>Salt remnants of ancient oceans flow through our veins,</a:t>
            </a:r>
          </a:p>
          <a:p>
            <a:pPr algn="ctr">
              <a:lnSpc>
                <a:spcPts val="4759"/>
              </a:lnSpc>
            </a:pPr>
            <a:r>
              <a:rPr lang="en-US" sz="3399">
                <a:solidFill>
                  <a:srgbClr val="FFFFFF"/>
                </a:solidFill>
                <a:latin typeface="Squada One"/>
                <a:ea typeface="Squada One"/>
                <a:cs typeface="Squada One"/>
                <a:sym typeface="Squada One"/>
              </a:rPr>
              <a:t>ashes of expired stars rekindle in our genetic chemistry.” </a:t>
            </a:r>
          </a:p>
          <a:p>
            <a:pPr algn="just">
              <a:lnSpc>
                <a:spcPts val="4759"/>
              </a:lnSpc>
            </a:pPr>
          </a:p>
        </p:txBody>
      </p:sp>
      <p:sp>
        <p:nvSpPr>
          <p:cNvPr name="Freeform 7" id="7"/>
          <p:cNvSpPr/>
          <p:nvPr/>
        </p:nvSpPr>
        <p:spPr>
          <a:xfrm flipH="false" flipV="false" rot="0">
            <a:off x="0" y="4180549"/>
            <a:ext cx="3198267" cy="2832466"/>
          </a:xfrm>
          <a:custGeom>
            <a:avLst/>
            <a:gdLst/>
            <a:ahLst/>
            <a:cxnLst/>
            <a:rect r="r" b="b" t="t" l="l"/>
            <a:pathLst>
              <a:path h="2832466" w="3198267">
                <a:moveTo>
                  <a:pt x="0" y="0"/>
                </a:moveTo>
                <a:lnTo>
                  <a:pt x="3198267" y="0"/>
                </a:lnTo>
                <a:lnTo>
                  <a:pt x="3198267" y="2832466"/>
                </a:lnTo>
                <a:lnTo>
                  <a:pt x="0" y="2832466"/>
                </a:lnTo>
                <a:lnTo>
                  <a:pt x="0" y="0"/>
                </a:lnTo>
                <a:close/>
              </a:path>
            </a:pathLst>
          </a:custGeom>
          <a:blipFill>
            <a:blip r:embed="rId4"/>
            <a:stretch>
              <a:fillRect l="0" t="0" r="0" b="0"/>
            </a:stretch>
          </a:blipFill>
        </p:spPr>
      </p:sp>
      <p:sp>
        <p:nvSpPr>
          <p:cNvPr name="Freeform 8" id="8"/>
          <p:cNvSpPr/>
          <p:nvPr/>
        </p:nvSpPr>
        <p:spPr>
          <a:xfrm flipH="false" flipV="false" rot="0">
            <a:off x="15092491" y="4180549"/>
            <a:ext cx="3198267" cy="2832466"/>
          </a:xfrm>
          <a:custGeom>
            <a:avLst/>
            <a:gdLst/>
            <a:ahLst/>
            <a:cxnLst/>
            <a:rect r="r" b="b" t="t" l="l"/>
            <a:pathLst>
              <a:path h="2832466" w="3198267">
                <a:moveTo>
                  <a:pt x="0" y="0"/>
                </a:moveTo>
                <a:lnTo>
                  <a:pt x="3198268" y="0"/>
                </a:lnTo>
                <a:lnTo>
                  <a:pt x="3198268" y="2832466"/>
                </a:lnTo>
                <a:lnTo>
                  <a:pt x="0" y="2832466"/>
                </a:lnTo>
                <a:lnTo>
                  <a:pt x="0" y="0"/>
                </a:lnTo>
                <a:close/>
              </a:path>
            </a:pathLst>
          </a:custGeom>
          <a:blipFill>
            <a:blip r:embed="rId4"/>
            <a:stretch>
              <a:fillRect l="0" t="0" r="0" b="0"/>
            </a:stretch>
          </a:blipFill>
        </p:spPr>
      </p:sp>
      <p:sp>
        <p:nvSpPr>
          <p:cNvPr name="TextBox 9" id="9"/>
          <p:cNvSpPr txBox="true"/>
          <p:nvPr/>
        </p:nvSpPr>
        <p:spPr>
          <a:xfrm rot="0">
            <a:off x="4512237" y="2367049"/>
            <a:ext cx="9263525" cy="1236345"/>
          </a:xfrm>
          <a:prstGeom prst="rect">
            <a:avLst/>
          </a:prstGeom>
        </p:spPr>
        <p:txBody>
          <a:bodyPr anchor="t" rtlCol="false" tIns="0" lIns="0" bIns="0" rIns="0">
            <a:spAutoFit/>
          </a:bodyPr>
          <a:lstStyle/>
          <a:p>
            <a:pPr algn="ctr">
              <a:lnSpc>
                <a:spcPts val="10080"/>
              </a:lnSpc>
            </a:pPr>
            <a:r>
              <a:rPr lang="en-US" sz="7200">
                <a:solidFill>
                  <a:srgbClr val="FFFFFF"/>
                </a:solidFill>
                <a:latin typeface="Squada One"/>
                <a:ea typeface="Squada One"/>
                <a:cs typeface="Squada One"/>
                <a:sym typeface="Squada One"/>
              </a:rPr>
              <a:t>THEODORE ROSZAK</a:t>
            </a:r>
          </a:p>
        </p:txBody>
      </p:sp>
    </p:spTree>
  </p:cSld>
  <p:clrMapOvr>
    <a:masterClrMapping/>
  </p:clrMapOvr>
  <p:transition spd="slow">
    <p:push dir="l"/>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2553822" y="-8485504"/>
            <a:ext cx="21561618" cy="21561618"/>
          </a:xfrm>
          <a:custGeom>
            <a:avLst/>
            <a:gdLst/>
            <a:ahLst/>
            <a:cxnLst/>
            <a:rect r="r" b="b" t="t" l="l"/>
            <a:pathLst>
              <a:path h="21561618" w="21561618">
                <a:moveTo>
                  <a:pt x="0" y="0"/>
                </a:moveTo>
                <a:lnTo>
                  <a:pt x="21561619" y="0"/>
                </a:lnTo>
                <a:lnTo>
                  <a:pt x="21561619" y="21561618"/>
                </a:lnTo>
                <a:lnTo>
                  <a:pt x="0" y="21561618"/>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7544866" y="373922"/>
            <a:ext cx="3198267" cy="2832466"/>
          </a:xfrm>
          <a:custGeom>
            <a:avLst/>
            <a:gdLst/>
            <a:ahLst/>
            <a:cxnLst/>
            <a:rect r="r" b="b" t="t" l="l"/>
            <a:pathLst>
              <a:path h="2832466" w="3198267">
                <a:moveTo>
                  <a:pt x="0" y="0"/>
                </a:moveTo>
                <a:lnTo>
                  <a:pt x="3198268" y="0"/>
                </a:lnTo>
                <a:lnTo>
                  <a:pt x="3198268" y="2832465"/>
                </a:lnTo>
                <a:lnTo>
                  <a:pt x="0" y="2832465"/>
                </a:lnTo>
                <a:lnTo>
                  <a:pt x="0" y="0"/>
                </a:lnTo>
                <a:close/>
              </a:path>
            </a:pathLst>
          </a:custGeom>
          <a:blipFill>
            <a:blip r:embed="rId4"/>
            <a:stretch>
              <a:fillRect l="0" t="0" r="0" b="0"/>
            </a:stretch>
          </a:blipFill>
        </p:spPr>
      </p:sp>
      <p:sp>
        <p:nvSpPr>
          <p:cNvPr name="Freeform 7" id="7"/>
          <p:cNvSpPr/>
          <p:nvPr/>
        </p:nvSpPr>
        <p:spPr>
          <a:xfrm flipH="false" flipV="true" rot="0">
            <a:off x="7073832" y="6882848"/>
            <a:ext cx="3798650" cy="3081655"/>
          </a:xfrm>
          <a:custGeom>
            <a:avLst/>
            <a:gdLst/>
            <a:ahLst/>
            <a:cxnLst/>
            <a:rect r="r" b="b" t="t" l="l"/>
            <a:pathLst>
              <a:path h="3081655" w="3798650">
                <a:moveTo>
                  <a:pt x="0" y="3081655"/>
                </a:moveTo>
                <a:lnTo>
                  <a:pt x="3798651" y="3081655"/>
                </a:lnTo>
                <a:lnTo>
                  <a:pt x="3798651" y="0"/>
                </a:lnTo>
                <a:lnTo>
                  <a:pt x="0" y="0"/>
                </a:lnTo>
                <a:lnTo>
                  <a:pt x="0" y="3081655"/>
                </a:lnTo>
                <a:close/>
              </a:path>
            </a:pathLst>
          </a:custGeom>
          <a:blipFill>
            <a:blip r:embed="rId5"/>
            <a:stretch>
              <a:fillRect l="0" t="0" r="0" b="0"/>
            </a:stretch>
          </a:blipFill>
        </p:spPr>
      </p:sp>
      <p:sp>
        <p:nvSpPr>
          <p:cNvPr name="TextBox 8" id="8"/>
          <p:cNvSpPr txBox="true"/>
          <p:nvPr/>
        </p:nvSpPr>
        <p:spPr>
          <a:xfrm rot="0">
            <a:off x="4512237" y="4142105"/>
            <a:ext cx="9263525" cy="1793239"/>
          </a:xfrm>
          <a:prstGeom prst="rect">
            <a:avLst/>
          </a:prstGeom>
        </p:spPr>
        <p:txBody>
          <a:bodyPr anchor="t" rtlCol="false" tIns="0" lIns="0" bIns="0" rIns="0">
            <a:spAutoFit/>
          </a:bodyPr>
          <a:lstStyle/>
          <a:p>
            <a:pPr algn="ctr">
              <a:lnSpc>
                <a:spcPts val="14560"/>
              </a:lnSpc>
            </a:pPr>
            <a:r>
              <a:rPr lang="en-US" sz="10400">
                <a:solidFill>
                  <a:srgbClr val="FFFFFF"/>
                </a:solidFill>
                <a:latin typeface="Squada One"/>
                <a:ea typeface="Squada One"/>
                <a:cs typeface="Squada One"/>
                <a:sym typeface="Squada One"/>
              </a:rPr>
              <a:t>THANK YOU</a:t>
            </a:r>
          </a:p>
        </p:txBody>
      </p:sp>
    </p:spTree>
  </p:cSld>
  <p:clrMapOvr>
    <a:masterClrMapping/>
  </p:clrMapOvr>
  <p:transition spd="slow">
    <p:push dir="l"/>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90368" y="-6183140"/>
            <a:ext cx="19868737" cy="19868737"/>
          </a:xfrm>
          <a:custGeom>
            <a:avLst/>
            <a:gdLst/>
            <a:ahLst/>
            <a:cxnLst/>
            <a:rect r="r" b="b" t="t" l="l"/>
            <a:pathLst>
              <a:path h="19868737" w="19868737">
                <a:moveTo>
                  <a:pt x="0" y="0"/>
                </a:moveTo>
                <a:lnTo>
                  <a:pt x="19868736" y="0"/>
                </a:lnTo>
                <a:lnTo>
                  <a:pt x="19868736" y="19868737"/>
                </a:lnTo>
                <a:lnTo>
                  <a:pt x="0" y="19868737"/>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2477206" y="3694078"/>
            <a:ext cx="12991903" cy="3433246"/>
          </a:xfrm>
          <a:prstGeom prst="rect">
            <a:avLst/>
          </a:prstGeom>
        </p:spPr>
        <p:txBody>
          <a:bodyPr anchor="t" rtlCol="false" tIns="0" lIns="0" bIns="0" rIns="0">
            <a:spAutoFit/>
          </a:bodyPr>
          <a:lstStyle/>
          <a:p>
            <a:pPr algn="just" marL="604523" indent="-302261" lvl="1">
              <a:lnSpc>
                <a:spcPts val="3920"/>
              </a:lnSpc>
              <a:buFont typeface="Arial"/>
              <a:buChar char="•"/>
            </a:pPr>
            <a:r>
              <a:rPr lang="en-US" b="true" sz="2800" i="true">
                <a:solidFill>
                  <a:srgbClr val="FFFFFF"/>
                </a:solidFill>
                <a:latin typeface="Open Sans Bold Italics"/>
                <a:ea typeface="Open Sans Bold Italics"/>
                <a:cs typeface="Open Sans Bold Italics"/>
                <a:sym typeface="Open Sans Bold Italics"/>
              </a:rPr>
              <a:t>The Author of the Acacia Seeds and Other Extracts from the Journal of the Association of Therolinguistics </a:t>
            </a:r>
            <a:r>
              <a:rPr lang="en-US" sz="2800">
                <a:solidFill>
                  <a:srgbClr val="FFFFFF"/>
                </a:solidFill>
                <a:latin typeface="Open Sans"/>
                <a:ea typeface="Open Sans"/>
                <a:cs typeface="Open Sans"/>
                <a:sym typeface="Open Sans"/>
              </a:rPr>
              <a:t>by Ursula K. Le Guin </a:t>
            </a:r>
          </a:p>
          <a:p>
            <a:pPr algn="just" marL="604523" indent="-302261" lvl="1">
              <a:lnSpc>
                <a:spcPts val="3920"/>
              </a:lnSpc>
              <a:buFont typeface="Arial"/>
              <a:buChar char="•"/>
            </a:pPr>
            <a:r>
              <a:rPr lang="en-US" b="true" sz="2800" i="true">
                <a:solidFill>
                  <a:srgbClr val="FFFFFF"/>
                </a:solidFill>
                <a:latin typeface="Open Sans Bold Italics"/>
                <a:ea typeface="Open Sans Bold Italics"/>
                <a:cs typeface="Open Sans Bold Italics"/>
                <a:sym typeface="Open Sans Bold Italics"/>
              </a:rPr>
              <a:t>Death By Landscape </a:t>
            </a:r>
            <a:r>
              <a:rPr lang="en-US" sz="2800">
                <a:solidFill>
                  <a:srgbClr val="FFFFFF"/>
                </a:solidFill>
                <a:latin typeface="Open Sans"/>
                <a:ea typeface="Open Sans"/>
                <a:cs typeface="Open Sans"/>
                <a:sym typeface="Open Sans"/>
              </a:rPr>
              <a:t>by Elvia Wilk </a:t>
            </a:r>
          </a:p>
          <a:p>
            <a:pPr algn="just" marL="604523" indent="-302261" lvl="1">
              <a:lnSpc>
                <a:spcPts val="3920"/>
              </a:lnSpc>
              <a:buFont typeface="Arial"/>
              <a:buChar char="•"/>
            </a:pPr>
            <a:r>
              <a:rPr lang="en-US" b="true" sz="2800">
                <a:solidFill>
                  <a:srgbClr val="FFFFFF"/>
                </a:solidFill>
                <a:latin typeface="Open Sans Bold"/>
                <a:ea typeface="Open Sans Bold"/>
                <a:cs typeface="Open Sans Bold"/>
                <a:sym typeface="Open Sans Bold"/>
              </a:rPr>
              <a:t>Writing the Animal Other: Beyond Anthropomorphism </a:t>
            </a:r>
            <a:r>
              <a:rPr lang="en-US" sz="2800">
                <a:solidFill>
                  <a:srgbClr val="FFFFFF"/>
                </a:solidFill>
                <a:latin typeface="Open Sans"/>
                <a:ea typeface="Open Sans"/>
                <a:cs typeface="Open Sans"/>
                <a:sym typeface="Open Sans"/>
              </a:rPr>
              <a:t>by Heather Durham</a:t>
            </a:r>
          </a:p>
        </p:txBody>
      </p:sp>
      <p:sp>
        <p:nvSpPr>
          <p:cNvPr name="Freeform 7" id="7"/>
          <p:cNvSpPr/>
          <p:nvPr/>
        </p:nvSpPr>
        <p:spPr>
          <a:xfrm flipH="true" flipV="true" rot="0">
            <a:off x="468747" y="6871005"/>
            <a:ext cx="3798650" cy="3081655"/>
          </a:xfrm>
          <a:custGeom>
            <a:avLst/>
            <a:gdLst/>
            <a:ahLst/>
            <a:cxnLst/>
            <a:rect r="r" b="b" t="t" l="l"/>
            <a:pathLst>
              <a:path h="3081655" w="3798650">
                <a:moveTo>
                  <a:pt x="3798650" y="3081655"/>
                </a:moveTo>
                <a:lnTo>
                  <a:pt x="0" y="3081655"/>
                </a:lnTo>
                <a:lnTo>
                  <a:pt x="0" y="0"/>
                </a:lnTo>
                <a:lnTo>
                  <a:pt x="3798650" y="0"/>
                </a:lnTo>
                <a:lnTo>
                  <a:pt x="3798650" y="3081655"/>
                </a:lnTo>
                <a:close/>
              </a:path>
            </a:pathLst>
          </a:custGeom>
          <a:blipFill>
            <a:blip r:embed="rId4"/>
            <a:stretch>
              <a:fillRect l="0" t="0" r="0" b="0"/>
            </a:stretch>
          </a:blipFill>
        </p:spPr>
      </p:sp>
      <p:sp>
        <p:nvSpPr>
          <p:cNvPr name="Freeform 8" id="8"/>
          <p:cNvSpPr/>
          <p:nvPr/>
        </p:nvSpPr>
        <p:spPr>
          <a:xfrm flipH="true" flipV="false" rot="0">
            <a:off x="13460650" y="522653"/>
            <a:ext cx="3798650" cy="3081655"/>
          </a:xfrm>
          <a:custGeom>
            <a:avLst/>
            <a:gdLst/>
            <a:ahLst/>
            <a:cxnLst/>
            <a:rect r="r" b="b" t="t" l="l"/>
            <a:pathLst>
              <a:path h="3081655" w="3798650">
                <a:moveTo>
                  <a:pt x="3798650" y="0"/>
                </a:moveTo>
                <a:lnTo>
                  <a:pt x="0" y="0"/>
                </a:lnTo>
                <a:lnTo>
                  <a:pt x="0" y="3081655"/>
                </a:lnTo>
                <a:lnTo>
                  <a:pt x="3798650" y="3081655"/>
                </a:lnTo>
                <a:lnTo>
                  <a:pt x="3798650" y="0"/>
                </a:lnTo>
                <a:close/>
              </a:path>
            </a:pathLst>
          </a:custGeom>
          <a:blipFill>
            <a:blip r:embed="rId4"/>
            <a:stretch>
              <a:fillRect l="0" t="0" r="0" b="0"/>
            </a:stretch>
          </a:blipFill>
        </p:spPr>
      </p:sp>
      <p:sp>
        <p:nvSpPr>
          <p:cNvPr name="TextBox 9" id="9"/>
          <p:cNvSpPr txBox="true"/>
          <p:nvPr/>
        </p:nvSpPr>
        <p:spPr>
          <a:xfrm rot="0">
            <a:off x="4512237" y="2348607"/>
            <a:ext cx="9263525" cy="1193802"/>
          </a:xfrm>
          <a:prstGeom prst="rect">
            <a:avLst/>
          </a:prstGeom>
        </p:spPr>
        <p:txBody>
          <a:bodyPr anchor="t" rtlCol="false" tIns="0" lIns="0" bIns="0" rIns="0">
            <a:spAutoFit/>
          </a:bodyPr>
          <a:lstStyle/>
          <a:p>
            <a:pPr algn="ctr">
              <a:lnSpc>
                <a:spcPts val="9799"/>
              </a:lnSpc>
            </a:pPr>
            <a:r>
              <a:rPr lang="en-US" sz="6999">
                <a:solidFill>
                  <a:srgbClr val="FFFFFF"/>
                </a:solidFill>
                <a:latin typeface="Squada One"/>
                <a:ea typeface="Squada One"/>
                <a:cs typeface="Squada One"/>
                <a:sym typeface="Squada One"/>
              </a:rPr>
              <a:t>SUGGESTED READS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90368" y="-6183140"/>
            <a:ext cx="19868737" cy="19868737"/>
          </a:xfrm>
          <a:custGeom>
            <a:avLst/>
            <a:gdLst/>
            <a:ahLst/>
            <a:cxnLst/>
            <a:rect r="r" b="b" t="t" l="l"/>
            <a:pathLst>
              <a:path h="19868737" w="19868737">
                <a:moveTo>
                  <a:pt x="0" y="0"/>
                </a:moveTo>
                <a:lnTo>
                  <a:pt x="19868736" y="0"/>
                </a:lnTo>
                <a:lnTo>
                  <a:pt x="19868736" y="19868737"/>
                </a:lnTo>
                <a:lnTo>
                  <a:pt x="0" y="19868737"/>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2368072" y="3694078"/>
            <a:ext cx="12991903" cy="2858710"/>
          </a:xfrm>
          <a:prstGeom prst="rect">
            <a:avLst/>
          </a:prstGeom>
        </p:spPr>
        <p:txBody>
          <a:bodyPr anchor="t" rtlCol="false" tIns="0" lIns="0" bIns="0" rIns="0">
            <a:spAutoFit/>
          </a:bodyPr>
          <a:lstStyle/>
          <a:p>
            <a:pPr algn="just" marL="604523" indent="-302261" lvl="1">
              <a:lnSpc>
                <a:spcPts val="3920"/>
              </a:lnSpc>
              <a:buFont typeface="Arial"/>
              <a:buChar char="•"/>
            </a:pPr>
            <a:r>
              <a:rPr lang="en-US" b="true" sz="2800" u="sng">
                <a:solidFill>
                  <a:srgbClr val="FFFFFF"/>
                </a:solidFill>
                <a:latin typeface="Open Sans Bold"/>
                <a:ea typeface="Open Sans Bold"/>
                <a:cs typeface="Open Sans Bold"/>
                <a:sym typeface="Open Sans Bold"/>
                <a:hlinkClick r:id="rId4" tooltip="https://www.taylorfrancis.com/chapters/oa-edit/10.4324/9781003181866-5/descriptive-turn-german-nature-oriented-neue-sachlichkeit-1913%E2%80%931933-michael-karlsson-pedersen?context=ubx&amp;refId=15cdf7bb-0e29-48b9-8428-14c810939417"/>
              </a:rPr>
              <a:t>The Descriptive Turn in German Nature-Oriented Neue Sachlichkeit (1913–1933) An Essay on Nonhuman Literary </a:t>
            </a:r>
            <a:r>
              <a:rPr lang="en-US" b="true" sz="2800">
                <a:solidFill>
                  <a:srgbClr val="FFFFFF"/>
                </a:solidFill>
                <a:latin typeface="Open Sans Bold"/>
                <a:ea typeface="Open Sans Bold"/>
                <a:cs typeface="Open Sans Bold"/>
                <a:sym typeface="Open Sans Bold"/>
              </a:rPr>
              <a:t>Genres</a:t>
            </a:r>
            <a:r>
              <a:rPr lang="en-US" sz="2800">
                <a:solidFill>
                  <a:srgbClr val="FFFFFF"/>
                </a:solidFill>
                <a:latin typeface="Open Sans"/>
                <a:ea typeface="Open Sans"/>
                <a:cs typeface="Open Sans"/>
                <a:sym typeface="Open Sans"/>
              </a:rPr>
              <a:t> By Michael Karlsson Pedersen</a:t>
            </a:r>
          </a:p>
          <a:p>
            <a:pPr algn="just" marL="604523" indent="-302261" lvl="1">
              <a:lnSpc>
                <a:spcPts val="3920"/>
              </a:lnSpc>
              <a:buFont typeface="Arial"/>
              <a:buChar char="•"/>
            </a:pPr>
            <a:r>
              <a:rPr lang="en-US" b="true" sz="2800">
                <a:solidFill>
                  <a:srgbClr val="FFFFFF"/>
                </a:solidFill>
                <a:latin typeface="Open Sans Bold"/>
                <a:ea typeface="Open Sans Bold"/>
                <a:cs typeface="Open Sans Bold"/>
                <a:sym typeface="Open Sans Bold"/>
              </a:rPr>
              <a:t>Nature’s Aliveness: Ecopsychology, Embodiment and the Expressive Arts </a:t>
            </a:r>
            <a:r>
              <a:rPr lang="en-US" sz="2800">
                <a:solidFill>
                  <a:srgbClr val="FFFFFF"/>
                </a:solidFill>
                <a:latin typeface="Open Sans"/>
                <a:ea typeface="Open Sans"/>
                <a:cs typeface="Open Sans"/>
                <a:sym typeface="Open Sans"/>
              </a:rPr>
              <a:t>by Sophia Reinders</a:t>
            </a:r>
          </a:p>
        </p:txBody>
      </p:sp>
      <p:sp>
        <p:nvSpPr>
          <p:cNvPr name="Freeform 7" id="7"/>
          <p:cNvSpPr/>
          <p:nvPr/>
        </p:nvSpPr>
        <p:spPr>
          <a:xfrm flipH="true" flipV="true" rot="0">
            <a:off x="468747" y="6871005"/>
            <a:ext cx="3798650" cy="3081655"/>
          </a:xfrm>
          <a:custGeom>
            <a:avLst/>
            <a:gdLst/>
            <a:ahLst/>
            <a:cxnLst/>
            <a:rect r="r" b="b" t="t" l="l"/>
            <a:pathLst>
              <a:path h="3081655" w="3798650">
                <a:moveTo>
                  <a:pt x="3798650" y="3081655"/>
                </a:moveTo>
                <a:lnTo>
                  <a:pt x="0" y="3081655"/>
                </a:lnTo>
                <a:lnTo>
                  <a:pt x="0" y="0"/>
                </a:lnTo>
                <a:lnTo>
                  <a:pt x="3798650" y="0"/>
                </a:lnTo>
                <a:lnTo>
                  <a:pt x="3798650" y="3081655"/>
                </a:lnTo>
                <a:close/>
              </a:path>
            </a:pathLst>
          </a:custGeom>
          <a:blipFill>
            <a:blip r:embed="rId5"/>
            <a:stretch>
              <a:fillRect l="0" t="0" r="0" b="0"/>
            </a:stretch>
          </a:blipFill>
        </p:spPr>
      </p:sp>
      <p:sp>
        <p:nvSpPr>
          <p:cNvPr name="Freeform 8" id="8"/>
          <p:cNvSpPr/>
          <p:nvPr/>
        </p:nvSpPr>
        <p:spPr>
          <a:xfrm flipH="true" flipV="false" rot="0">
            <a:off x="13460650" y="522653"/>
            <a:ext cx="3798650" cy="3081655"/>
          </a:xfrm>
          <a:custGeom>
            <a:avLst/>
            <a:gdLst/>
            <a:ahLst/>
            <a:cxnLst/>
            <a:rect r="r" b="b" t="t" l="l"/>
            <a:pathLst>
              <a:path h="3081655" w="3798650">
                <a:moveTo>
                  <a:pt x="3798650" y="0"/>
                </a:moveTo>
                <a:lnTo>
                  <a:pt x="0" y="0"/>
                </a:lnTo>
                <a:lnTo>
                  <a:pt x="0" y="3081655"/>
                </a:lnTo>
                <a:lnTo>
                  <a:pt x="3798650" y="3081655"/>
                </a:lnTo>
                <a:lnTo>
                  <a:pt x="3798650" y="0"/>
                </a:lnTo>
                <a:close/>
              </a:path>
            </a:pathLst>
          </a:custGeom>
          <a:blipFill>
            <a:blip r:embed="rId5"/>
            <a:stretch>
              <a:fillRect l="0" t="0" r="0" b="0"/>
            </a:stretch>
          </a:blipFill>
        </p:spPr>
      </p:sp>
      <p:sp>
        <p:nvSpPr>
          <p:cNvPr name="TextBox 9" id="9"/>
          <p:cNvSpPr txBox="true"/>
          <p:nvPr/>
        </p:nvSpPr>
        <p:spPr>
          <a:xfrm rot="0">
            <a:off x="4512237" y="2348607"/>
            <a:ext cx="9263525" cy="1193802"/>
          </a:xfrm>
          <a:prstGeom prst="rect">
            <a:avLst/>
          </a:prstGeom>
        </p:spPr>
        <p:txBody>
          <a:bodyPr anchor="t" rtlCol="false" tIns="0" lIns="0" bIns="0" rIns="0">
            <a:spAutoFit/>
          </a:bodyPr>
          <a:lstStyle/>
          <a:p>
            <a:pPr algn="ctr">
              <a:lnSpc>
                <a:spcPts val="9799"/>
              </a:lnSpc>
            </a:pPr>
            <a:r>
              <a:rPr lang="en-US" sz="6999">
                <a:solidFill>
                  <a:srgbClr val="FFFFFF"/>
                </a:solidFill>
                <a:latin typeface="Squada One"/>
                <a:ea typeface="Squada One"/>
                <a:cs typeface="Squada One"/>
                <a:sym typeface="Squada One"/>
              </a:rPr>
              <a:t>SUGGESTED READS</a:t>
            </a:r>
          </a:p>
        </p:txBody>
      </p:sp>
    </p:spTree>
  </p:cSld>
  <p:clrMapOvr>
    <a:masterClrMapping/>
  </p:clrMapOvr>
  <p:transition spd="slow">
    <p:push dir="l"/>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234809" y="-3033815"/>
            <a:ext cx="20303159" cy="20303159"/>
          </a:xfrm>
          <a:custGeom>
            <a:avLst/>
            <a:gdLst/>
            <a:ahLst/>
            <a:cxnLst/>
            <a:rect r="r" b="b" t="t" l="l"/>
            <a:pathLst>
              <a:path h="20303159" w="20303159">
                <a:moveTo>
                  <a:pt x="0" y="0"/>
                </a:moveTo>
                <a:lnTo>
                  <a:pt x="20303159" y="0"/>
                </a:lnTo>
                <a:lnTo>
                  <a:pt x="20303159" y="20303159"/>
                </a:lnTo>
                <a:lnTo>
                  <a:pt x="0" y="20303159"/>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347909" y="3782587"/>
            <a:ext cx="11592183" cy="2750820"/>
          </a:xfrm>
          <a:prstGeom prst="rect">
            <a:avLst/>
          </a:prstGeom>
        </p:spPr>
        <p:txBody>
          <a:bodyPr anchor="t" rtlCol="false" tIns="0" lIns="0" bIns="0" rIns="0">
            <a:spAutoFit/>
          </a:bodyPr>
          <a:lstStyle/>
          <a:p>
            <a:pPr algn="just">
              <a:lnSpc>
                <a:spcPts val="3779"/>
              </a:lnSpc>
            </a:pPr>
            <a:r>
              <a:rPr lang="en-US" sz="2700" i="true">
                <a:solidFill>
                  <a:srgbClr val="FFFFFF"/>
                </a:solidFill>
                <a:latin typeface="Open Sans Italics"/>
                <a:ea typeface="Open Sans Italics"/>
                <a:cs typeface="Open Sans Italics"/>
                <a:sym typeface="Open Sans Italics"/>
              </a:rPr>
              <a:t>‘The word landscape is typically used to suggest the passive, the inert, the natural - the plant, animal, and mineral world that constitutes a backdrop for a human actor. But here; the sudden absence of a human actor occasions a sudden presence: the presence of landscape, the presence of plants.’ </a:t>
            </a:r>
          </a:p>
        </p:txBody>
      </p:sp>
      <p:sp>
        <p:nvSpPr>
          <p:cNvPr name="Freeform 7" id="7"/>
          <p:cNvSpPr/>
          <p:nvPr/>
        </p:nvSpPr>
        <p:spPr>
          <a:xfrm flipH="false" flipV="false" rot="0">
            <a:off x="0" y="4180549"/>
            <a:ext cx="3198267" cy="2832466"/>
          </a:xfrm>
          <a:custGeom>
            <a:avLst/>
            <a:gdLst/>
            <a:ahLst/>
            <a:cxnLst/>
            <a:rect r="r" b="b" t="t" l="l"/>
            <a:pathLst>
              <a:path h="2832466" w="3198267">
                <a:moveTo>
                  <a:pt x="0" y="0"/>
                </a:moveTo>
                <a:lnTo>
                  <a:pt x="3198267" y="0"/>
                </a:lnTo>
                <a:lnTo>
                  <a:pt x="3198267" y="2832466"/>
                </a:lnTo>
                <a:lnTo>
                  <a:pt x="0" y="2832466"/>
                </a:lnTo>
                <a:lnTo>
                  <a:pt x="0" y="0"/>
                </a:lnTo>
                <a:close/>
              </a:path>
            </a:pathLst>
          </a:custGeom>
          <a:blipFill>
            <a:blip r:embed="rId4"/>
            <a:stretch>
              <a:fillRect l="0" t="0" r="0" b="0"/>
            </a:stretch>
          </a:blipFill>
        </p:spPr>
      </p:sp>
      <p:sp>
        <p:nvSpPr>
          <p:cNvPr name="Freeform 8" id="8"/>
          <p:cNvSpPr/>
          <p:nvPr/>
        </p:nvSpPr>
        <p:spPr>
          <a:xfrm flipH="false" flipV="false" rot="0">
            <a:off x="15092491" y="4180549"/>
            <a:ext cx="3198267" cy="2832466"/>
          </a:xfrm>
          <a:custGeom>
            <a:avLst/>
            <a:gdLst/>
            <a:ahLst/>
            <a:cxnLst/>
            <a:rect r="r" b="b" t="t" l="l"/>
            <a:pathLst>
              <a:path h="2832466" w="3198267">
                <a:moveTo>
                  <a:pt x="0" y="0"/>
                </a:moveTo>
                <a:lnTo>
                  <a:pt x="3198268" y="0"/>
                </a:lnTo>
                <a:lnTo>
                  <a:pt x="3198268" y="2832466"/>
                </a:lnTo>
                <a:lnTo>
                  <a:pt x="0" y="2832466"/>
                </a:lnTo>
                <a:lnTo>
                  <a:pt x="0" y="0"/>
                </a:lnTo>
                <a:close/>
              </a:path>
            </a:pathLst>
          </a:custGeom>
          <a:blipFill>
            <a:blip r:embed="rId4"/>
            <a:stretch>
              <a:fillRect l="0" t="0" r="0" b="0"/>
            </a:stretch>
          </a:blipFill>
        </p:spPr>
      </p:sp>
      <p:sp>
        <p:nvSpPr>
          <p:cNvPr name="TextBox 9" id="9"/>
          <p:cNvSpPr txBox="true"/>
          <p:nvPr/>
        </p:nvSpPr>
        <p:spPr>
          <a:xfrm rot="0">
            <a:off x="4512237" y="2367049"/>
            <a:ext cx="9263525" cy="1236345"/>
          </a:xfrm>
          <a:prstGeom prst="rect">
            <a:avLst/>
          </a:prstGeom>
        </p:spPr>
        <p:txBody>
          <a:bodyPr anchor="t" rtlCol="false" tIns="0" lIns="0" bIns="0" rIns="0">
            <a:spAutoFit/>
          </a:bodyPr>
          <a:lstStyle/>
          <a:p>
            <a:pPr algn="ctr">
              <a:lnSpc>
                <a:spcPts val="10080"/>
              </a:lnSpc>
            </a:pPr>
            <a:r>
              <a:rPr lang="en-US" sz="7200">
                <a:solidFill>
                  <a:srgbClr val="FFFFFF"/>
                </a:solidFill>
                <a:latin typeface="Squada One"/>
                <a:ea typeface="Squada One"/>
                <a:cs typeface="Squada One"/>
                <a:sym typeface="Squada One"/>
              </a:rPr>
              <a:t>ELVIA WILK</a:t>
            </a:r>
          </a:p>
        </p:txBody>
      </p:sp>
    </p:spTree>
  </p:cSld>
  <p:clrMapOvr>
    <a:masterClrMapping/>
  </p:clrMapOvr>
  <p:transition spd="slow">
    <p:push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2189859" y="-8610600"/>
            <a:ext cx="20772120" cy="20772120"/>
          </a:xfrm>
          <a:custGeom>
            <a:avLst/>
            <a:gdLst/>
            <a:ahLst/>
            <a:cxnLst/>
            <a:rect r="r" b="b" t="t" l="l"/>
            <a:pathLst>
              <a:path h="20772120" w="20772120">
                <a:moveTo>
                  <a:pt x="0" y="0"/>
                </a:moveTo>
                <a:lnTo>
                  <a:pt x="20772120" y="0"/>
                </a:lnTo>
                <a:lnTo>
                  <a:pt x="20772120" y="20772120"/>
                </a:lnTo>
                <a:lnTo>
                  <a:pt x="0" y="20772120"/>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0" y="5885096"/>
            <a:ext cx="3798650" cy="3081655"/>
          </a:xfrm>
          <a:custGeom>
            <a:avLst/>
            <a:gdLst/>
            <a:ahLst/>
            <a:cxnLst/>
            <a:rect r="r" b="b" t="t" l="l"/>
            <a:pathLst>
              <a:path h="3081655" w="3798650">
                <a:moveTo>
                  <a:pt x="0" y="0"/>
                </a:moveTo>
                <a:lnTo>
                  <a:pt x="3798650" y="0"/>
                </a:lnTo>
                <a:lnTo>
                  <a:pt x="3798650" y="3081655"/>
                </a:lnTo>
                <a:lnTo>
                  <a:pt x="0" y="3081655"/>
                </a:lnTo>
                <a:lnTo>
                  <a:pt x="0" y="0"/>
                </a:lnTo>
                <a:close/>
              </a:path>
            </a:pathLst>
          </a:custGeom>
          <a:blipFill>
            <a:blip r:embed="rId4"/>
            <a:stretch>
              <a:fillRect l="0" t="0" r="0" b="0"/>
            </a:stretch>
          </a:blipFill>
        </p:spPr>
      </p:sp>
      <p:sp>
        <p:nvSpPr>
          <p:cNvPr name="TextBox 7" id="7"/>
          <p:cNvSpPr txBox="true"/>
          <p:nvPr/>
        </p:nvSpPr>
        <p:spPr>
          <a:xfrm rot="0">
            <a:off x="4512237" y="2239877"/>
            <a:ext cx="9263525" cy="1236345"/>
          </a:xfrm>
          <a:prstGeom prst="rect">
            <a:avLst/>
          </a:prstGeom>
        </p:spPr>
        <p:txBody>
          <a:bodyPr anchor="t" rtlCol="false" tIns="0" lIns="0" bIns="0" rIns="0">
            <a:spAutoFit/>
          </a:bodyPr>
          <a:lstStyle/>
          <a:p>
            <a:pPr algn="ctr">
              <a:lnSpc>
                <a:spcPts val="10080"/>
              </a:lnSpc>
            </a:pPr>
            <a:r>
              <a:rPr lang="en-US" sz="7200">
                <a:solidFill>
                  <a:srgbClr val="FFFFFF"/>
                </a:solidFill>
                <a:latin typeface="Squada One"/>
                <a:ea typeface="Squada One"/>
                <a:cs typeface="Squada One"/>
                <a:sym typeface="Squada One"/>
              </a:rPr>
              <a:t>GENRES OF ECOFICTION</a:t>
            </a:r>
          </a:p>
        </p:txBody>
      </p:sp>
      <p:sp>
        <p:nvSpPr>
          <p:cNvPr name="Freeform 8" id="8"/>
          <p:cNvSpPr/>
          <p:nvPr/>
        </p:nvSpPr>
        <p:spPr>
          <a:xfrm flipH="true" flipV="false" rot="0">
            <a:off x="12947614" y="6176645"/>
            <a:ext cx="3798650" cy="3081655"/>
          </a:xfrm>
          <a:custGeom>
            <a:avLst/>
            <a:gdLst/>
            <a:ahLst/>
            <a:cxnLst/>
            <a:rect r="r" b="b" t="t" l="l"/>
            <a:pathLst>
              <a:path h="3081655" w="3798650">
                <a:moveTo>
                  <a:pt x="3798650" y="0"/>
                </a:moveTo>
                <a:lnTo>
                  <a:pt x="0" y="0"/>
                </a:lnTo>
                <a:lnTo>
                  <a:pt x="0" y="3081655"/>
                </a:lnTo>
                <a:lnTo>
                  <a:pt x="3798650" y="3081655"/>
                </a:lnTo>
                <a:lnTo>
                  <a:pt x="3798650" y="0"/>
                </a:lnTo>
                <a:close/>
              </a:path>
            </a:pathLst>
          </a:custGeom>
          <a:blipFill>
            <a:blip r:embed="rId4"/>
            <a:stretch>
              <a:fillRect l="0" t="0" r="0" b="0"/>
            </a:stretch>
          </a:blipFill>
        </p:spPr>
      </p:sp>
      <p:sp>
        <p:nvSpPr>
          <p:cNvPr name="TextBox 9" id="9"/>
          <p:cNvSpPr txBox="true"/>
          <p:nvPr/>
        </p:nvSpPr>
        <p:spPr>
          <a:xfrm rot="0">
            <a:off x="2459357" y="3890397"/>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ECOHORROR</a:t>
            </a:r>
          </a:p>
        </p:txBody>
      </p:sp>
      <p:sp>
        <p:nvSpPr>
          <p:cNvPr name="TextBox 10" id="10"/>
          <p:cNvSpPr txBox="true"/>
          <p:nvPr/>
        </p:nvSpPr>
        <p:spPr>
          <a:xfrm rot="0">
            <a:off x="3798650" y="5048858"/>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CLIMATE FICTION / CLIFI</a:t>
            </a:r>
          </a:p>
        </p:txBody>
      </p:sp>
      <p:sp>
        <p:nvSpPr>
          <p:cNvPr name="TextBox 11" id="11"/>
          <p:cNvSpPr txBox="true"/>
          <p:nvPr/>
        </p:nvSpPr>
        <p:spPr>
          <a:xfrm rot="0">
            <a:off x="11700539" y="3890397"/>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SOLARPUNK</a:t>
            </a:r>
          </a:p>
        </p:txBody>
      </p:sp>
      <p:sp>
        <p:nvSpPr>
          <p:cNvPr name="TextBox 12" id="12"/>
          <p:cNvSpPr txBox="true"/>
          <p:nvPr/>
        </p:nvSpPr>
        <p:spPr>
          <a:xfrm rot="0">
            <a:off x="7274195" y="4338072"/>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LUNARPUNK</a:t>
            </a:r>
          </a:p>
        </p:txBody>
      </p:sp>
      <p:sp>
        <p:nvSpPr>
          <p:cNvPr name="TextBox 13" id="13"/>
          <p:cNvSpPr txBox="true"/>
          <p:nvPr/>
        </p:nvSpPr>
        <p:spPr>
          <a:xfrm rot="0">
            <a:off x="10001577" y="5076825"/>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HOPEPUNK</a:t>
            </a:r>
          </a:p>
        </p:txBody>
      </p:sp>
      <p:sp>
        <p:nvSpPr>
          <p:cNvPr name="TextBox 14" id="14"/>
          <p:cNvSpPr txBox="true"/>
          <p:nvPr/>
        </p:nvSpPr>
        <p:spPr>
          <a:xfrm rot="0">
            <a:off x="4341395" y="6635350"/>
            <a:ext cx="9263525" cy="790573"/>
          </a:xfrm>
          <a:prstGeom prst="rect">
            <a:avLst/>
          </a:prstGeom>
        </p:spPr>
        <p:txBody>
          <a:bodyPr anchor="t" rtlCol="false" tIns="0" lIns="0" bIns="0" rIns="0">
            <a:spAutoFit/>
          </a:bodyPr>
          <a:lstStyle/>
          <a:p>
            <a:pPr algn="ctr">
              <a:lnSpc>
                <a:spcPts val="6300"/>
              </a:lnSpc>
            </a:pPr>
            <a:r>
              <a:rPr lang="en-US" sz="4500">
                <a:solidFill>
                  <a:srgbClr val="FFFFFF"/>
                </a:solidFill>
                <a:latin typeface="Squada One"/>
                <a:ea typeface="Squada One"/>
                <a:cs typeface="Squada One"/>
                <a:sym typeface="Squada One"/>
              </a:rPr>
              <a:t>WHAT DO THEY HAVE IN COMMON?</a:t>
            </a:r>
          </a:p>
        </p:txBody>
      </p:sp>
    </p:spTree>
  </p:cSld>
  <p:clrMapOvr>
    <a:masterClrMapping/>
  </p:clrMapOvr>
  <p:transition spd="slow">
    <p:push dir="l"/>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90368" y="-6183140"/>
            <a:ext cx="19868737" cy="19868737"/>
          </a:xfrm>
          <a:custGeom>
            <a:avLst/>
            <a:gdLst/>
            <a:ahLst/>
            <a:cxnLst/>
            <a:rect r="r" b="b" t="t" l="l"/>
            <a:pathLst>
              <a:path h="19868737" w="19868737">
                <a:moveTo>
                  <a:pt x="0" y="0"/>
                </a:moveTo>
                <a:lnTo>
                  <a:pt x="19868736" y="0"/>
                </a:lnTo>
                <a:lnTo>
                  <a:pt x="19868736" y="19868737"/>
                </a:lnTo>
                <a:lnTo>
                  <a:pt x="0" y="19868737"/>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true" flipV="true" rot="0">
            <a:off x="468747" y="6871005"/>
            <a:ext cx="3798650" cy="3081655"/>
          </a:xfrm>
          <a:custGeom>
            <a:avLst/>
            <a:gdLst/>
            <a:ahLst/>
            <a:cxnLst/>
            <a:rect r="r" b="b" t="t" l="l"/>
            <a:pathLst>
              <a:path h="3081655" w="3798650">
                <a:moveTo>
                  <a:pt x="3798650" y="3081655"/>
                </a:moveTo>
                <a:lnTo>
                  <a:pt x="0" y="3081655"/>
                </a:lnTo>
                <a:lnTo>
                  <a:pt x="0" y="0"/>
                </a:lnTo>
                <a:lnTo>
                  <a:pt x="3798650" y="0"/>
                </a:lnTo>
                <a:lnTo>
                  <a:pt x="3798650" y="3081655"/>
                </a:lnTo>
                <a:close/>
              </a:path>
            </a:pathLst>
          </a:custGeom>
          <a:blipFill>
            <a:blip r:embed="rId4"/>
            <a:stretch>
              <a:fillRect l="0" t="0" r="0" b="0"/>
            </a:stretch>
          </a:blipFill>
        </p:spPr>
      </p:sp>
      <p:sp>
        <p:nvSpPr>
          <p:cNvPr name="Freeform 7" id="7"/>
          <p:cNvSpPr/>
          <p:nvPr/>
        </p:nvSpPr>
        <p:spPr>
          <a:xfrm flipH="true" flipV="false" rot="0">
            <a:off x="13460650" y="522653"/>
            <a:ext cx="3798650" cy="3081655"/>
          </a:xfrm>
          <a:custGeom>
            <a:avLst/>
            <a:gdLst/>
            <a:ahLst/>
            <a:cxnLst/>
            <a:rect r="r" b="b" t="t" l="l"/>
            <a:pathLst>
              <a:path h="3081655" w="3798650">
                <a:moveTo>
                  <a:pt x="3798650" y="0"/>
                </a:moveTo>
                <a:lnTo>
                  <a:pt x="0" y="0"/>
                </a:lnTo>
                <a:lnTo>
                  <a:pt x="0" y="3081655"/>
                </a:lnTo>
                <a:lnTo>
                  <a:pt x="3798650" y="3081655"/>
                </a:lnTo>
                <a:lnTo>
                  <a:pt x="3798650" y="0"/>
                </a:lnTo>
                <a:close/>
              </a:path>
            </a:pathLst>
          </a:custGeom>
          <a:blipFill>
            <a:blip r:embed="rId4"/>
            <a:stretch>
              <a:fillRect l="0" t="0" r="0" b="0"/>
            </a:stretch>
          </a:blipFill>
        </p:spPr>
      </p:sp>
      <p:sp>
        <p:nvSpPr>
          <p:cNvPr name="Freeform 8" id="8"/>
          <p:cNvSpPr/>
          <p:nvPr/>
        </p:nvSpPr>
        <p:spPr>
          <a:xfrm flipH="false" flipV="false" rot="0">
            <a:off x="5617496" y="4035432"/>
            <a:ext cx="5158281" cy="3217478"/>
          </a:xfrm>
          <a:custGeom>
            <a:avLst/>
            <a:gdLst/>
            <a:ahLst/>
            <a:cxnLst/>
            <a:rect r="r" b="b" t="t" l="l"/>
            <a:pathLst>
              <a:path h="3217478" w="5158281">
                <a:moveTo>
                  <a:pt x="0" y="0"/>
                </a:moveTo>
                <a:lnTo>
                  <a:pt x="5158281" y="0"/>
                </a:lnTo>
                <a:lnTo>
                  <a:pt x="5158281" y="3217477"/>
                </a:lnTo>
                <a:lnTo>
                  <a:pt x="0" y="32174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3686927" y="2410506"/>
            <a:ext cx="9263525" cy="1193802"/>
          </a:xfrm>
          <a:prstGeom prst="rect">
            <a:avLst/>
          </a:prstGeom>
        </p:spPr>
        <p:txBody>
          <a:bodyPr anchor="t" rtlCol="false" tIns="0" lIns="0" bIns="0" rIns="0">
            <a:spAutoFit/>
          </a:bodyPr>
          <a:lstStyle/>
          <a:p>
            <a:pPr algn="ctr">
              <a:lnSpc>
                <a:spcPts val="9799"/>
              </a:lnSpc>
            </a:pPr>
            <a:r>
              <a:rPr lang="en-US" sz="6999">
                <a:solidFill>
                  <a:srgbClr val="FFFFFF"/>
                </a:solidFill>
                <a:latin typeface="Squada One"/>
                <a:ea typeface="Squada One"/>
                <a:cs typeface="Squada One"/>
                <a:sym typeface="Squada One"/>
              </a:rPr>
              <a:t>THE NATURAL WORLD AS...</a:t>
            </a:r>
          </a:p>
        </p:txBody>
      </p:sp>
      <p:sp>
        <p:nvSpPr>
          <p:cNvPr name="TextBox 10" id="10"/>
          <p:cNvSpPr txBox="true"/>
          <p:nvPr/>
        </p:nvSpPr>
        <p:spPr>
          <a:xfrm rot="0">
            <a:off x="2368072" y="4076170"/>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DARK</a:t>
            </a:r>
          </a:p>
        </p:txBody>
      </p:sp>
      <p:sp>
        <p:nvSpPr>
          <p:cNvPr name="TextBox 11" id="11"/>
          <p:cNvSpPr txBox="true"/>
          <p:nvPr/>
        </p:nvSpPr>
        <p:spPr>
          <a:xfrm rot="0">
            <a:off x="1665861" y="4825020"/>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MYSTERIOUS</a:t>
            </a:r>
          </a:p>
        </p:txBody>
      </p:sp>
      <p:sp>
        <p:nvSpPr>
          <p:cNvPr name="TextBox 12" id="12"/>
          <p:cNvSpPr txBox="true"/>
          <p:nvPr/>
        </p:nvSpPr>
        <p:spPr>
          <a:xfrm rot="0">
            <a:off x="2774762" y="5590837"/>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EVIL</a:t>
            </a:r>
          </a:p>
        </p:txBody>
      </p:sp>
      <p:sp>
        <p:nvSpPr>
          <p:cNvPr name="TextBox 13" id="13"/>
          <p:cNvSpPr txBox="true"/>
          <p:nvPr/>
        </p:nvSpPr>
        <p:spPr>
          <a:xfrm rot="0">
            <a:off x="1987965" y="6356655"/>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BACKGROUND</a:t>
            </a:r>
          </a:p>
        </p:txBody>
      </p:sp>
      <p:sp>
        <p:nvSpPr>
          <p:cNvPr name="TextBox 14" id="14"/>
          <p:cNvSpPr txBox="true"/>
          <p:nvPr/>
        </p:nvSpPr>
        <p:spPr>
          <a:xfrm rot="0">
            <a:off x="11761688" y="4076170"/>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MODIFIED</a:t>
            </a:r>
          </a:p>
        </p:txBody>
      </p:sp>
      <p:sp>
        <p:nvSpPr>
          <p:cNvPr name="TextBox 15" id="15"/>
          <p:cNvSpPr txBox="true"/>
          <p:nvPr/>
        </p:nvSpPr>
        <p:spPr>
          <a:xfrm rot="0">
            <a:off x="10558220" y="4825020"/>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ENGINEERED</a:t>
            </a:r>
          </a:p>
        </p:txBody>
      </p:sp>
      <p:sp>
        <p:nvSpPr>
          <p:cNvPr name="TextBox 16" id="16"/>
          <p:cNvSpPr txBox="true"/>
          <p:nvPr/>
        </p:nvSpPr>
        <p:spPr>
          <a:xfrm rot="0">
            <a:off x="11761688" y="5577496"/>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DIRTY</a:t>
            </a:r>
          </a:p>
        </p:txBody>
      </p:sp>
      <p:sp>
        <p:nvSpPr>
          <p:cNvPr name="TextBox 17" id="17"/>
          <p:cNvSpPr txBox="true"/>
          <p:nvPr/>
        </p:nvSpPr>
        <p:spPr>
          <a:xfrm rot="0">
            <a:off x="10558220" y="6190913"/>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HUNGRY</a:t>
            </a:r>
          </a:p>
        </p:txBody>
      </p:sp>
      <p:sp>
        <p:nvSpPr>
          <p:cNvPr name="TextBox 18" id="18"/>
          <p:cNvSpPr txBox="true"/>
          <p:nvPr/>
        </p:nvSpPr>
        <p:spPr>
          <a:xfrm rot="0">
            <a:off x="11761688" y="6804330"/>
            <a:ext cx="3397924" cy="514350"/>
          </a:xfrm>
          <a:prstGeom prst="rect">
            <a:avLst/>
          </a:prstGeom>
        </p:spPr>
        <p:txBody>
          <a:bodyPr anchor="t" rtlCol="false" tIns="0" lIns="0" bIns="0" rIns="0">
            <a:spAutoFit/>
          </a:bodyPr>
          <a:lstStyle/>
          <a:p>
            <a:pPr algn="ctr">
              <a:lnSpc>
                <a:spcPts val="4199"/>
              </a:lnSpc>
            </a:pPr>
            <a:r>
              <a:rPr lang="en-US" sz="2999">
                <a:solidFill>
                  <a:srgbClr val="FFFFFF"/>
                </a:solidFill>
                <a:latin typeface="Squada One"/>
                <a:ea typeface="Squada One"/>
                <a:cs typeface="Squada One"/>
                <a:sym typeface="Squada One"/>
              </a:rPr>
              <a:t>UNKNOWABLE</a:t>
            </a:r>
          </a:p>
        </p:txBody>
      </p:sp>
      <p:sp>
        <p:nvSpPr>
          <p:cNvPr name="TextBox 19" id="19"/>
          <p:cNvSpPr txBox="true"/>
          <p:nvPr/>
        </p:nvSpPr>
        <p:spPr>
          <a:xfrm rot="0">
            <a:off x="5726275" y="4743430"/>
            <a:ext cx="4940724" cy="1051838"/>
          </a:xfrm>
          <a:prstGeom prst="rect">
            <a:avLst/>
          </a:prstGeom>
        </p:spPr>
        <p:txBody>
          <a:bodyPr anchor="t" rtlCol="false" tIns="0" lIns="0" bIns="0" rIns="0">
            <a:spAutoFit/>
          </a:bodyPr>
          <a:lstStyle/>
          <a:p>
            <a:pPr algn="ctr">
              <a:lnSpc>
                <a:spcPts val="3640"/>
              </a:lnSpc>
            </a:pPr>
            <a:r>
              <a:rPr lang="en-US" sz="2600">
                <a:solidFill>
                  <a:srgbClr val="FFFFFF"/>
                </a:solidFill>
                <a:latin typeface="Squada One"/>
                <a:ea typeface="Squada One"/>
                <a:cs typeface="Squada One"/>
                <a:sym typeface="Squada One"/>
              </a:rPr>
              <a:t>Is this reality or projection? </a:t>
            </a:r>
          </a:p>
          <a:p>
            <a:pPr algn="ctr">
              <a:lnSpc>
                <a:spcPts val="3640"/>
              </a:lnSpc>
            </a:pPr>
            <a:r>
              <a:rPr lang="en-US" sz="2600">
                <a:solidFill>
                  <a:srgbClr val="FFFFFF"/>
                </a:solidFill>
                <a:latin typeface="Squada One"/>
                <a:ea typeface="Squada One"/>
                <a:cs typeface="Squada One"/>
                <a:sym typeface="Squada One"/>
              </a:rPr>
              <a:t>What is a projection of?</a:t>
            </a:r>
          </a:p>
        </p:txBody>
      </p:sp>
    </p:spTree>
  </p:cSld>
  <p:clrMapOvr>
    <a:masterClrMapping/>
  </p:clrMapOvr>
  <p:transition spd="slow">
    <p:push dir="l"/>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790368" y="-6183140"/>
            <a:ext cx="19868737" cy="19868737"/>
          </a:xfrm>
          <a:custGeom>
            <a:avLst/>
            <a:gdLst/>
            <a:ahLst/>
            <a:cxnLst/>
            <a:rect r="r" b="b" t="t" l="l"/>
            <a:pathLst>
              <a:path h="19868737" w="19868737">
                <a:moveTo>
                  <a:pt x="0" y="0"/>
                </a:moveTo>
                <a:lnTo>
                  <a:pt x="19868736" y="0"/>
                </a:lnTo>
                <a:lnTo>
                  <a:pt x="19868736" y="19868737"/>
                </a:lnTo>
                <a:lnTo>
                  <a:pt x="0" y="19868737"/>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177066" y="3756329"/>
            <a:ext cx="11592183" cy="3114676"/>
          </a:xfrm>
          <a:prstGeom prst="rect">
            <a:avLst/>
          </a:prstGeom>
        </p:spPr>
        <p:txBody>
          <a:bodyPr anchor="t" rtlCol="false" tIns="0" lIns="0" bIns="0" rIns="0">
            <a:spAutoFit/>
          </a:bodyPr>
          <a:lstStyle/>
          <a:p>
            <a:pPr algn="just">
              <a:lnSpc>
                <a:spcPts val="4199"/>
              </a:lnSpc>
            </a:pPr>
            <a:r>
              <a:rPr lang="en-US" sz="2999">
                <a:solidFill>
                  <a:srgbClr val="FFFFFF"/>
                </a:solidFill>
                <a:latin typeface="Open Sans"/>
                <a:ea typeface="Open Sans"/>
                <a:cs typeface="Open Sans"/>
                <a:sym typeface="Open Sans"/>
              </a:rPr>
              <a:t>We are constantly thinking from an anthropocentric point of view. We project our culture, our biases, our values, &amp; our beliefs. To write a non-human biography is to let go and embody another way of living and seeing. Question all of your assumptions, tap into your childlike wonder, and see where it leads you.</a:t>
            </a:r>
          </a:p>
        </p:txBody>
      </p:sp>
      <p:sp>
        <p:nvSpPr>
          <p:cNvPr name="Freeform 7" id="7"/>
          <p:cNvSpPr/>
          <p:nvPr/>
        </p:nvSpPr>
        <p:spPr>
          <a:xfrm flipH="true" flipV="true" rot="0">
            <a:off x="468747" y="6871005"/>
            <a:ext cx="3798650" cy="3081655"/>
          </a:xfrm>
          <a:custGeom>
            <a:avLst/>
            <a:gdLst/>
            <a:ahLst/>
            <a:cxnLst/>
            <a:rect r="r" b="b" t="t" l="l"/>
            <a:pathLst>
              <a:path h="3081655" w="3798650">
                <a:moveTo>
                  <a:pt x="3798650" y="3081655"/>
                </a:moveTo>
                <a:lnTo>
                  <a:pt x="0" y="3081655"/>
                </a:lnTo>
                <a:lnTo>
                  <a:pt x="0" y="0"/>
                </a:lnTo>
                <a:lnTo>
                  <a:pt x="3798650" y="0"/>
                </a:lnTo>
                <a:lnTo>
                  <a:pt x="3798650" y="3081655"/>
                </a:lnTo>
                <a:close/>
              </a:path>
            </a:pathLst>
          </a:custGeom>
          <a:blipFill>
            <a:blip r:embed="rId4"/>
            <a:stretch>
              <a:fillRect l="0" t="0" r="0" b="0"/>
            </a:stretch>
          </a:blipFill>
        </p:spPr>
      </p:sp>
      <p:sp>
        <p:nvSpPr>
          <p:cNvPr name="Freeform 8" id="8"/>
          <p:cNvSpPr/>
          <p:nvPr/>
        </p:nvSpPr>
        <p:spPr>
          <a:xfrm flipH="true" flipV="false" rot="0">
            <a:off x="13460650" y="522653"/>
            <a:ext cx="3798650" cy="3081655"/>
          </a:xfrm>
          <a:custGeom>
            <a:avLst/>
            <a:gdLst/>
            <a:ahLst/>
            <a:cxnLst/>
            <a:rect r="r" b="b" t="t" l="l"/>
            <a:pathLst>
              <a:path h="3081655" w="3798650">
                <a:moveTo>
                  <a:pt x="3798650" y="0"/>
                </a:moveTo>
                <a:lnTo>
                  <a:pt x="0" y="0"/>
                </a:lnTo>
                <a:lnTo>
                  <a:pt x="0" y="3081655"/>
                </a:lnTo>
                <a:lnTo>
                  <a:pt x="3798650" y="3081655"/>
                </a:lnTo>
                <a:lnTo>
                  <a:pt x="3798650" y="0"/>
                </a:lnTo>
                <a:close/>
              </a:path>
            </a:pathLst>
          </a:custGeom>
          <a:blipFill>
            <a:blip r:embed="rId4"/>
            <a:stretch>
              <a:fillRect l="0" t="0" r="0" b="0"/>
            </a:stretch>
          </a:blipFill>
        </p:spPr>
      </p:sp>
      <p:sp>
        <p:nvSpPr>
          <p:cNvPr name="TextBox 9" id="9"/>
          <p:cNvSpPr txBox="true"/>
          <p:nvPr/>
        </p:nvSpPr>
        <p:spPr>
          <a:xfrm rot="0">
            <a:off x="4512237" y="2358132"/>
            <a:ext cx="9263525" cy="1169809"/>
          </a:xfrm>
          <a:prstGeom prst="rect">
            <a:avLst/>
          </a:prstGeom>
        </p:spPr>
        <p:txBody>
          <a:bodyPr anchor="t" rtlCol="false" tIns="0" lIns="0" bIns="0" rIns="0">
            <a:spAutoFit/>
          </a:bodyPr>
          <a:lstStyle/>
          <a:p>
            <a:pPr algn="ctr">
              <a:lnSpc>
                <a:spcPts val="8119"/>
              </a:lnSpc>
            </a:pPr>
            <a:r>
              <a:rPr lang="en-US" sz="5799">
                <a:solidFill>
                  <a:srgbClr val="FFFFFF"/>
                </a:solidFill>
                <a:latin typeface="Squada One"/>
                <a:ea typeface="Squada One"/>
                <a:cs typeface="Squada One"/>
                <a:sym typeface="Squada One"/>
              </a:rPr>
              <a:t>NON-HUMAN BIOGRAPHIES</a:t>
            </a:r>
          </a:p>
        </p:txBody>
      </p:sp>
    </p:spTree>
  </p:cSld>
  <p:clrMapOvr>
    <a:masterClrMapping/>
  </p:clrMapOvr>
  <p:transition spd="slow">
    <p:push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193547" y="-8687436"/>
            <a:ext cx="20967848" cy="20967848"/>
          </a:xfrm>
          <a:custGeom>
            <a:avLst/>
            <a:gdLst/>
            <a:ahLst/>
            <a:cxnLst/>
            <a:rect r="r" b="b" t="t" l="l"/>
            <a:pathLst>
              <a:path h="20967848" w="20967848">
                <a:moveTo>
                  <a:pt x="0" y="0"/>
                </a:moveTo>
                <a:lnTo>
                  <a:pt x="20967849" y="0"/>
                </a:lnTo>
                <a:lnTo>
                  <a:pt x="20967849" y="20967849"/>
                </a:lnTo>
                <a:lnTo>
                  <a:pt x="0" y="20967849"/>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736225" y="6537332"/>
            <a:ext cx="3198267" cy="2832466"/>
          </a:xfrm>
          <a:custGeom>
            <a:avLst/>
            <a:gdLst/>
            <a:ahLst/>
            <a:cxnLst/>
            <a:rect r="r" b="b" t="t" l="l"/>
            <a:pathLst>
              <a:path h="2832466" w="3198267">
                <a:moveTo>
                  <a:pt x="0" y="0"/>
                </a:moveTo>
                <a:lnTo>
                  <a:pt x="3198267" y="0"/>
                </a:lnTo>
                <a:lnTo>
                  <a:pt x="3198267" y="2832466"/>
                </a:lnTo>
                <a:lnTo>
                  <a:pt x="0" y="2832466"/>
                </a:lnTo>
                <a:lnTo>
                  <a:pt x="0" y="0"/>
                </a:lnTo>
                <a:close/>
              </a:path>
            </a:pathLst>
          </a:custGeom>
          <a:blipFill>
            <a:blip r:embed="rId4"/>
            <a:stretch>
              <a:fillRect l="0" t="0" r="0" b="0"/>
            </a:stretch>
          </a:blipFill>
        </p:spPr>
      </p:sp>
      <p:sp>
        <p:nvSpPr>
          <p:cNvPr name="Freeform 7" id="7"/>
          <p:cNvSpPr/>
          <p:nvPr/>
        </p:nvSpPr>
        <p:spPr>
          <a:xfrm flipH="true" flipV="false" rot="0">
            <a:off x="13604920" y="1028700"/>
            <a:ext cx="3198267" cy="2832466"/>
          </a:xfrm>
          <a:custGeom>
            <a:avLst/>
            <a:gdLst/>
            <a:ahLst/>
            <a:cxnLst/>
            <a:rect r="r" b="b" t="t" l="l"/>
            <a:pathLst>
              <a:path h="2832466" w="3198267">
                <a:moveTo>
                  <a:pt x="3198267" y="0"/>
                </a:moveTo>
                <a:lnTo>
                  <a:pt x="0" y="0"/>
                </a:lnTo>
                <a:lnTo>
                  <a:pt x="0" y="2832466"/>
                </a:lnTo>
                <a:lnTo>
                  <a:pt x="3198267" y="2832466"/>
                </a:lnTo>
                <a:lnTo>
                  <a:pt x="3198267" y="0"/>
                </a:lnTo>
                <a:close/>
              </a:path>
            </a:pathLst>
          </a:custGeom>
          <a:blipFill>
            <a:blip r:embed="rId4"/>
            <a:stretch>
              <a:fillRect l="0" t="0" r="0" b="0"/>
            </a:stretch>
          </a:blipFill>
        </p:spPr>
      </p:sp>
      <p:sp>
        <p:nvSpPr>
          <p:cNvPr name="TextBox 8" id="8"/>
          <p:cNvSpPr txBox="true"/>
          <p:nvPr/>
        </p:nvSpPr>
        <p:spPr>
          <a:xfrm rot="0">
            <a:off x="4512237" y="3524250"/>
            <a:ext cx="9263525" cy="3143250"/>
          </a:xfrm>
          <a:prstGeom prst="rect">
            <a:avLst/>
          </a:prstGeom>
        </p:spPr>
        <p:txBody>
          <a:bodyPr anchor="t" rtlCol="false" tIns="0" lIns="0" bIns="0" rIns="0">
            <a:spAutoFit/>
          </a:bodyPr>
          <a:lstStyle/>
          <a:p>
            <a:pPr algn="ctr">
              <a:lnSpc>
                <a:spcPts val="6299"/>
              </a:lnSpc>
            </a:pPr>
            <a:r>
              <a:rPr lang="en-US" sz="4499">
                <a:solidFill>
                  <a:srgbClr val="FFFFFF"/>
                </a:solidFill>
                <a:latin typeface="Squada One"/>
                <a:ea typeface="Squada One"/>
                <a:cs typeface="Squada One"/>
                <a:sym typeface="Squada One"/>
              </a:rPr>
              <a:t>IS THERE A DIFFERENCE BETWEEN HUMAN CENTERED, HUMAN / NON-HUMAN ENTANGLEMENTS, &amp; NON-HUMAN CENTERED NARRATIVES?</a:t>
            </a:r>
          </a:p>
        </p:txBody>
      </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234809" y="-3033815"/>
            <a:ext cx="20303159" cy="20303159"/>
          </a:xfrm>
          <a:custGeom>
            <a:avLst/>
            <a:gdLst/>
            <a:ahLst/>
            <a:cxnLst/>
            <a:rect r="r" b="b" t="t" l="l"/>
            <a:pathLst>
              <a:path h="20303159" w="20303159">
                <a:moveTo>
                  <a:pt x="0" y="0"/>
                </a:moveTo>
                <a:lnTo>
                  <a:pt x="20303159" y="0"/>
                </a:lnTo>
                <a:lnTo>
                  <a:pt x="20303159" y="20303159"/>
                </a:lnTo>
                <a:lnTo>
                  <a:pt x="0" y="20303159"/>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347909" y="4673175"/>
            <a:ext cx="11592183" cy="1780540"/>
          </a:xfrm>
          <a:prstGeom prst="rect">
            <a:avLst/>
          </a:prstGeom>
        </p:spPr>
        <p:txBody>
          <a:bodyPr anchor="t" rtlCol="false" tIns="0" lIns="0" bIns="0" rIns="0">
            <a:spAutoFit/>
          </a:bodyPr>
          <a:lstStyle/>
          <a:p>
            <a:pPr algn="just">
              <a:lnSpc>
                <a:spcPts val="4759"/>
              </a:lnSpc>
            </a:pPr>
            <a:r>
              <a:rPr lang="en-US" sz="3399" i="true">
                <a:solidFill>
                  <a:srgbClr val="FFFFFF"/>
                </a:solidFill>
                <a:latin typeface="Open Sans Italics"/>
                <a:ea typeface="Open Sans Italics"/>
                <a:cs typeface="Open Sans Italics"/>
                <a:sym typeface="Open Sans Italics"/>
              </a:rPr>
              <a:t>'If you pray, ask yourself: Does your prayer have roots? Does your god sometimes grow fur? Do your holy words sprout leaves?' </a:t>
            </a:r>
          </a:p>
        </p:txBody>
      </p:sp>
      <p:sp>
        <p:nvSpPr>
          <p:cNvPr name="Freeform 7" id="7"/>
          <p:cNvSpPr/>
          <p:nvPr/>
        </p:nvSpPr>
        <p:spPr>
          <a:xfrm flipH="false" flipV="false" rot="0">
            <a:off x="0" y="4180549"/>
            <a:ext cx="3198267" cy="2832466"/>
          </a:xfrm>
          <a:custGeom>
            <a:avLst/>
            <a:gdLst/>
            <a:ahLst/>
            <a:cxnLst/>
            <a:rect r="r" b="b" t="t" l="l"/>
            <a:pathLst>
              <a:path h="2832466" w="3198267">
                <a:moveTo>
                  <a:pt x="0" y="0"/>
                </a:moveTo>
                <a:lnTo>
                  <a:pt x="3198267" y="0"/>
                </a:lnTo>
                <a:lnTo>
                  <a:pt x="3198267" y="2832466"/>
                </a:lnTo>
                <a:lnTo>
                  <a:pt x="0" y="2832466"/>
                </a:lnTo>
                <a:lnTo>
                  <a:pt x="0" y="0"/>
                </a:lnTo>
                <a:close/>
              </a:path>
            </a:pathLst>
          </a:custGeom>
          <a:blipFill>
            <a:blip r:embed="rId4"/>
            <a:stretch>
              <a:fillRect l="0" t="0" r="0" b="0"/>
            </a:stretch>
          </a:blipFill>
        </p:spPr>
      </p:sp>
      <p:sp>
        <p:nvSpPr>
          <p:cNvPr name="Freeform 8" id="8"/>
          <p:cNvSpPr/>
          <p:nvPr/>
        </p:nvSpPr>
        <p:spPr>
          <a:xfrm flipH="false" flipV="false" rot="0">
            <a:off x="15092491" y="4180549"/>
            <a:ext cx="3198267" cy="2832466"/>
          </a:xfrm>
          <a:custGeom>
            <a:avLst/>
            <a:gdLst/>
            <a:ahLst/>
            <a:cxnLst/>
            <a:rect r="r" b="b" t="t" l="l"/>
            <a:pathLst>
              <a:path h="2832466" w="3198267">
                <a:moveTo>
                  <a:pt x="0" y="0"/>
                </a:moveTo>
                <a:lnTo>
                  <a:pt x="3198268" y="0"/>
                </a:lnTo>
                <a:lnTo>
                  <a:pt x="3198268" y="2832466"/>
                </a:lnTo>
                <a:lnTo>
                  <a:pt x="0" y="2832466"/>
                </a:lnTo>
                <a:lnTo>
                  <a:pt x="0" y="0"/>
                </a:lnTo>
                <a:close/>
              </a:path>
            </a:pathLst>
          </a:custGeom>
          <a:blipFill>
            <a:blip r:embed="rId4"/>
            <a:stretch>
              <a:fillRect l="0" t="0" r="0" b="0"/>
            </a:stretch>
          </a:blipFill>
        </p:spPr>
      </p:sp>
      <p:sp>
        <p:nvSpPr>
          <p:cNvPr name="TextBox 9" id="9"/>
          <p:cNvSpPr txBox="true"/>
          <p:nvPr/>
        </p:nvSpPr>
        <p:spPr>
          <a:xfrm rot="0">
            <a:off x="4512237" y="2367049"/>
            <a:ext cx="9263525" cy="1236345"/>
          </a:xfrm>
          <a:prstGeom prst="rect">
            <a:avLst/>
          </a:prstGeom>
        </p:spPr>
        <p:txBody>
          <a:bodyPr anchor="t" rtlCol="false" tIns="0" lIns="0" bIns="0" rIns="0">
            <a:spAutoFit/>
          </a:bodyPr>
          <a:lstStyle/>
          <a:p>
            <a:pPr algn="ctr">
              <a:lnSpc>
                <a:spcPts val="10080"/>
              </a:lnSpc>
            </a:pPr>
            <a:r>
              <a:rPr lang="en-US" sz="7200">
                <a:solidFill>
                  <a:srgbClr val="FFFFFF"/>
                </a:solidFill>
                <a:latin typeface="Squada One"/>
                <a:ea typeface="Squada One"/>
                <a:cs typeface="Squada One"/>
                <a:sym typeface="Squada One"/>
              </a:rPr>
              <a:t>SOPHIE STRAND</a:t>
            </a:r>
          </a:p>
        </p:txBody>
      </p:sp>
    </p:spTree>
  </p:cSld>
  <p:clrMapOvr>
    <a:masterClrMapping/>
  </p:clrMapOvr>
  <p:transition spd="slow">
    <p:push dir="l"/>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193547" y="-8687436"/>
            <a:ext cx="20967848" cy="20967848"/>
          </a:xfrm>
          <a:custGeom>
            <a:avLst/>
            <a:gdLst/>
            <a:ahLst/>
            <a:cxnLst/>
            <a:rect r="r" b="b" t="t" l="l"/>
            <a:pathLst>
              <a:path h="20967848" w="20967848">
                <a:moveTo>
                  <a:pt x="0" y="0"/>
                </a:moveTo>
                <a:lnTo>
                  <a:pt x="20967849" y="0"/>
                </a:lnTo>
                <a:lnTo>
                  <a:pt x="20967849" y="20967849"/>
                </a:lnTo>
                <a:lnTo>
                  <a:pt x="0" y="20967849"/>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736225" y="6537332"/>
            <a:ext cx="3198267" cy="2832466"/>
          </a:xfrm>
          <a:custGeom>
            <a:avLst/>
            <a:gdLst/>
            <a:ahLst/>
            <a:cxnLst/>
            <a:rect r="r" b="b" t="t" l="l"/>
            <a:pathLst>
              <a:path h="2832466" w="3198267">
                <a:moveTo>
                  <a:pt x="0" y="0"/>
                </a:moveTo>
                <a:lnTo>
                  <a:pt x="3198267" y="0"/>
                </a:lnTo>
                <a:lnTo>
                  <a:pt x="3198267" y="2832466"/>
                </a:lnTo>
                <a:lnTo>
                  <a:pt x="0" y="2832466"/>
                </a:lnTo>
                <a:lnTo>
                  <a:pt x="0" y="0"/>
                </a:lnTo>
                <a:close/>
              </a:path>
            </a:pathLst>
          </a:custGeom>
          <a:blipFill>
            <a:blip r:embed="rId4"/>
            <a:stretch>
              <a:fillRect l="0" t="0" r="0" b="0"/>
            </a:stretch>
          </a:blipFill>
        </p:spPr>
      </p:sp>
      <p:sp>
        <p:nvSpPr>
          <p:cNvPr name="Freeform 7" id="7"/>
          <p:cNvSpPr/>
          <p:nvPr/>
        </p:nvSpPr>
        <p:spPr>
          <a:xfrm flipH="true" flipV="false" rot="0">
            <a:off x="13604920" y="1028700"/>
            <a:ext cx="3198267" cy="2832466"/>
          </a:xfrm>
          <a:custGeom>
            <a:avLst/>
            <a:gdLst/>
            <a:ahLst/>
            <a:cxnLst/>
            <a:rect r="r" b="b" t="t" l="l"/>
            <a:pathLst>
              <a:path h="2832466" w="3198267">
                <a:moveTo>
                  <a:pt x="3198267" y="0"/>
                </a:moveTo>
                <a:lnTo>
                  <a:pt x="0" y="0"/>
                </a:lnTo>
                <a:lnTo>
                  <a:pt x="0" y="2832466"/>
                </a:lnTo>
                <a:lnTo>
                  <a:pt x="3198267" y="2832466"/>
                </a:lnTo>
                <a:lnTo>
                  <a:pt x="3198267" y="0"/>
                </a:lnTo>
                <a:close/>
              </a:path>
            </a:pathLst>
          </a:custGeom>
          <a:blipFill>
            <a:blip r:embed="rId4"/>
            <a:stretch>
              <a:fillRect l="0" t="0" r="0" b="0"/>
            </a:stretch>
          </a:blipFill>
        </p:spPr>
      </p:sp>
      <p:sp>
        <p:nvSpPr>
          <p:cNvPr name="TextBox 8" id="8"/>
          <p:cNvSpPr txBox="true"/>
          <p:nvPr/>
        </p:nvSpPr>
        <p:spPr>
          <a:xfrm rot="0">
            <a:off x="4341395" y="2372414"/>
            <a:ext cx="9263525" cy="1193802"/>
          </a:xfrm>
          <a:prstGeom prst="rect">
            <a:avLst/>
          </a:prstGeom>
        </p:spPr>
        <p:txBody>
          <a:bodyPr anchor="t" rtlCol="false" tIns="0" lIns="0" bIns="0" rIns="0">
            <a:spAutoFit/>
          </a:bodyPr>
          <a:lstStyle/>
          <a:p>
            <a:pPr algn="ctr">
              <a:lnSpc>
                <a:spcPts val="9799"/>
              </a:lnSpc>
            </a:pPr>
            <a:r>
              <a:rPr lang="en-US" sz="6999">
                <a:solidFill>
                  <a:srgbClr val="FFFFFF"/>
                </a:solidFill>
                <a:latin typeface="Squada One"/>
                <a:ea typeface="Squada One"/>
                <a:cs typeface="Squada One"/>
                <a:sym typeface="Squada One"/>
              </a:rPr>
              <a:t>WRITING THE BIOGRAPHY</a:t>
            </a:r>
          </a:p>
        </p:txBody>
      </p:sp>
      <p:sp>
        <p:nvSpPr>
          <p:cNvPr name="TextBox 9" id="9"/>
          <p:cNvSpPr txBox="true"/>
          <p:nvPr/>
        </p:nvSpPr>
        <p:spPr>
          <a:xfrm rot="0">
            <a:off x="3977287" y="3518591"/>
            <a:ext cx="10333427" cy="4162426"/>
          </a:xfrm>
          <a:prstGeom prst="rect">
            <a:avLst/>
          </a:prstGeom>
        </p:spPr>
        <p:txBody>
          <a:bodyPr anchor="t" rtlCol="false" tIns="0" lIns="0" bIns="0" rIns="0">
            <a:spAutoFit/>
          </a:bodyPr>
          <a:lstStyle/>
          <a:p>
            <a:pPr algn="just">
              <a:lnSpc>
                <a:spcPts val="4199"/>
              </a:lnSpc>
            </a:pPr>
            <a:r>
              <a:rPr lang="en-US" sz="2999">
                <a:solidFill>
                  <a:srgbClr val="FFFFFF"/>
                </a:solidFill>
                <a:latin typeface="Open Sans"/>
                <a:ea typeface="Open Sans"/>
                <a:cs typeface="Open Sans"/>
                <a:sym typeface="Open Sans"/>
              </a:rPr>
              <a:t>You can do this in a variety of ways, but I suggest mindmapping your questions about trees first. For example, do trees speak? If so, how would they do it? </a:t>
            </a:r>
          </a:p>
          <a:p>
            <a:pPr algn="just">
              <a:lnSpc>
                <a:spcPts val="4199"/>
              </a:lnSpc>
            </a:pPr>
            <a:r>
              <a:rPr lang="en-US" sz="2999">
                <a:solidFill>
                  <a:srgbClr val="FFFFFF"/>
                </a:solidFill>
                <a:latin typeface="Open Sans"/>
                <a:ea typeface="Open Sans"/>
                <a:cs typeface="Open Sans"/>
                <a:sym typeface="Open Sans"/>
              </a:rPr>
              <a:t>After you feel you have enough questions, choose one or two, and figure out what voice you want to you use before freewriting. Are trees singular? Are they plural? Do they speak with one voice or many? Write from their point of view.</a:t>
            </a:r>
          </a:p>
        </p:txBody>
      </p:sp>
    </p:spTree>
  </p:cSld>
  <p:clrMapOvr>
    <a:masterClrMapping/>
  </p:clrMapOvr>
  <p:transition spd="slow">
    <p:push dir="l"/>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988943" y="-8600346"/>
            <a:ext cx="22869939" cy="22869939"/>
          </a:xfrm>
          <a:custGeom>
            <a:avLst/>
            <a:gdLst/>
            <a:ahLst/>
            <a:cxnLst/>
            <a:rect r="r" b="b" t="t" l="l"/>
            <a:pathLst>
              <a:path h="22869939" w="22869939">
                <a:moveTo>
                  <a:pt x="0" y="0"/>
                </a:moveTo>
                <a:lnTo>
                  <a:pt x="22869939" y="0"/>
                </a:lnTo>
                <a:lnTo>
                  <a:pt x="22869939" y="22869939"/>
                </a:lnTo>
                <a:lnTo>
                  <a:pt x="0" y="22869939"/>
                </a:lnTo>
                <a:lnTo>
                  <a:pt x="0" y="0"/>
                </a:lnTo>
                <a:close/>
              </a:path>
            </a:pathLst>
          </a:custGeom>
          <a:blipFill>
            <a:blip r:embed="rId2">
              <a:alphaModFix amt="28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65861" y="2063481"/>
            <a:ext cx="14614592" cy="6104105"/>
            <a:chOff x="0" y="0"/>
            <a:chExt cx="3849111" cy="1607665"/>
          </a:xfrm>
        </p:grpSpPr>
        <p:sp>
          <p:nvSpPr>
            <p:cNvPr name="Freeform 4" id="4"/>
            <p:cNvSpPr/>
            <p:nvPr/>
          </p:nvSpPr>
          <p:spPr>
            <a:xfrm flipH="false" flipV="false" rot="0">
              <a:off x="0" y="0"/>
              <a:ext cx="3849111" cy="1607665"/>
            </a:xfrm>
            <a:custGeom>
              <a:avLst/>
              <a:gdLst/>
              <a:ahLst/>
              <a:cxnLst/>
              <a:rect r="r" b="b" t="t" l="l"/>
              <a:pathLst>
                <a:path h="1607665" w="3849111">
                  <a:moveTo>
                    <a:pt x="27017" y="0"/>
                  </a:moveTo>
                  <a:lnTo>
                    <a:pt x="3822094" y="0"/>
                  </a:lnTo>
                  <a:cubicBezTo>
                    <a:pt x="3837015" y="0"/>
                    <a:pt x="3849111" y="12096"/>
                    <a:pt x="3849111" y="27017"/>
                  </a:cubicBezTo>
                  <a:lnTo>
                    <a:pt x="3849111" y="1580649"/>
                  </a:lnTo>
                  <a:cubicBezTo>
                    <a:pt x="3849111" y="1587814"/>
                    <a:pt x="3846264" y="1594686"/>
                    <a:pt x="3841198" y="1599752"/>
                  </a:cubicBezTo>
                  <a:cubicBezTo>
                    <a:pt x="3836131" y="1604819"/>
                    <a:pt x="3829259" y="1607665"/>
                    <a:pt x="3822094" y="1607665"/>
                  </a:cubicBezTo>
                  <a:lnTo>
                    <a:pt x="27017" y="1607665"/>
                  </a:lnTo>
                  <a:cubicBezTo>
                    <a:pt x="19851" y="1607665"/>
                    <a:pt x="12980" y="1604819"/>
                    <a:pt x="7913" y="1599752"/>
                  </a:cubicBezTo>
                  <a:cubicBezTo>
                    <a:pt x="2846" y="1594686"/>
                    <a:pt x="0" y="1587814"/>
                    <a:pt x="0" y="1580649"/>
                  </a:cubicBezTo>
                  <a:lnTo>
                    <a:pt x="0" y="27017"/>
                  </a:lnTo>
                  <a:cubicBezTo>
                    <a:pt x="0" y="19851"/>
                    <a:pt x="2846" y="12980"/>
                    <a:pt x="7913" y="7913"/>
                  </a:cubicBezTo>
                  <a:cubicBezTo>
                    <a:pt x="12980" y="2846"/>
                    <a:pt x="19851" y="0"/>
                    <a:pt x="27017" y="0"/>
                  </a:cubicBezTo>
                  <a:close/>
                </a:path>
              </a:pathLst>
            </a:custGeom>
            <a:solidFill>
              <a:srgbClr val="000000"/>
            </a:solidFill>
            <a:ln w="47625" cap="rnd">
              <a:solidFill>
                <a:srgbClr val="FFFFFF"/>
              </a:solidFill>
              <a:prstDash val="sysDot"/>
              <a:round/>
            </a:ln>
          </p:spPr>
        </p:sp>
        <p:sp>
          <p:nvSpPr>
            <p:cNvPr name="TextBox 5" id="5"/>
            <p:cNvSpPr txBox="true"/>
            <p:nvPr/>
          </p:nvSpPr>
          <p:spPr>
            <a:xfrm>
              <a:off x="0" y="-38100"/>
              <a:ext cx="3849111" cy="1645765"/>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2094029" y="3364848"/>
            <a:ext cx="13758256" cy="2014566"/>
            <a:chOff x="0" y="0"/>
            <a:chExt cx="3623574" cy="530585"/>
          </a:xfrm>
        </p:grpSpPr>
        <p:sp>
          <p:nvSpPr>
            <p:cNvPr name="Freeform 7" id="7"/>
            <p:cNvSpPr/>
            <p:nvPr/>
          </p:nvSpPr>
          <p:spPr>
            <a:xfrm flipH="false" flipV="false" rot="0">
              <a:off x="0" y="0"/>
              <a:ext cx="3623574" cy="530585"/>
            </a:xfrm>
            <a:custGeom>
              <a:avLst/>
              <a:gdLst/>
              <a:ahLst/>
              <a:cxnLst/>
              <a:rect r="r" b="b" t="t" l="l"/>
              <a:pathLst>
                <a:path h="530585" w="3623574">
                  <a:moveTo>
                    <a:pt x="3420374" y="0"/>
                  </a:moveTo>
                  <a:cubicBezTo>
                    <a:pt x="3532598" y="0"/>
                    <a:pt x="3623574" y="118776"/>
                    <a:pt x="3623574" y="265293"/>
                  </a:cubicBezTo>
                  <a:cubicBezTo>
                    <a:pt x="3623574" y="411810"/>
                    <a:pt x="3532598" y="530585"/>
                    <a:pt x="3420374" y="530585"/>
                  </a:cubicBezTo>
                  <a:lnTo>
                    <a:pt x="203200" y="530585"/>
                  </a:lnTo>
                  <a:cubicBezTo>
                    <a:pt x="90976" y="530585"/>
                    <a:pt x="0" y="411810"/>
                    <a:pt x="0" y="265293"/>
                  </a:cubicBezTo>
                  <a:cubicBezTo>
                    <a:pt x="0" y="118776"/>
                    <a:pt x="90976" y="0"/>
                    <a:pt x="203200" y="0"/>
                  </a:cubicBezTo>
                  <a:close/>
                </a:path>
              </a:pathLst>
            </a:custGeom>
            <a:solidFill>
              <a:srgbClr val="FFFFFF"/>
            </a:solidFill>
          </p:spPr>
        </p:sp>
        <p:sp>
          <p:nvSpPr>
            <p:cNvPr name="TextBox 8" id="8"/>
            <p:cNvSpPr txBox="true"/>
            <p:nvPr/>
          </p:nvSpPr>
          <p:spPr>
            <a:xfrm>
              <a:off x="0" y="-57150"/>
              <a:ext cx="3623574" cy="587735"/>
            </a:xfrm>
            <a:prstGeom prst="rect">
              <a:avLst/>
            </a:prstGeom>
          </p:spPr>
          <p:txBody>
            <a:bodyPr anchor="ctr" rtlCol="false" tIns="50800" lIns="50800" bIns="50800" rIns="50800"/>
            <a:lstStyle/>
            <a:p>
              <a:pPr algn="ctr">
                <a:lnSpc>
                  <a:spcPts val="3639"/>
                </a:lnSpc>
              </a:pPr>
              <a:r>
                <a:rPr lang="en-US" sz="2599">
                  <a:solidFill>
                    <a:srgbClr val="000000"/>
                  </a:solidFill>
                  <a:latin typeface="Canva Sans"/>
                  <a:ea typeface="Canva Sans"/>
                  <a:cs typeface="Canva Sans"/>
                  <a:sym typeface="Canva Sans"/>
                </a:rPr>
                <a:t>Is there such a thing as Low or High Oak?</a:t>
              </a:r>
            </a:p>
          </p:txBody>
        </p:sp>
      </p:grpSp>
      <p:grpSp>
        <p:nvGrpSpPr>
          <p:cNvPr name="Group 9" id="9"/>
          <p:cNvGrpSpPr/>
          <p:nvPr/>
        </p:nvGrpSpPr>
        <p:grpSpPr>
          <a:xfrm rot="0">
            <a:off x="2094029" y="5700268"/>
            <a:ext cx="13758256" cy="2014566"/>
            <a:chOff x="0" y="0"/>
            <a:chExt cx="3623574" cy="530585"/>
          </a:xfrm>
        </p:grpSpPr>
        <p:sp>
          <p:nvSpPr>
            <p:cNvPr name="Freeform 10" id="10"/>
            <p:cNvSpPr/>
            <p:nvPr/>
          </p:nvSpPr>
          <p:spPr>
            <a:xfrm flipH="false" flipV="false" rot="0">
              <a:off x="0" y="0"/>
              <a:ext cx="3623574" cy="530585"/>
            </a:xfrm>
            <a:custGeom>
              <a:avLst/>
              <a:gdLst/>
              <a:ahLst/>
              <a:cxnLst/>
              <a:rect r="r" b="b" t="t" l="l"/>
              <a:pathLst>
                <a:path h="530585" w="3623574">
                  <a:moveTo>
                    <a:pt x="3420374" y="0"/>
                  </a:moveTo>
                  <a:cubicBezTo>
                    <a:pt x="3532598" y="0"/>
                    <a:pt x="3623574" y="118776"/>
                    <a:pt x="3623574" y="265293"/>
                  </a:cubicBezTo>
                  <a:cubicBezTo>
                    <a:pt x="3623574" y="411810"/>
                    <a:pt x="3532598" y="530585"/>
                    <a:pt x="3420374" y="530585"/>
                  </a:cubicBezTo>
                  <a:lnTo>
                    <a:pt x="203200" y="530585"/>
                  </a:lnTo>
                  <a:cubicBezTo>
                    <a:pt x="90976" y="530585"/>
                    <a:pt x="0" y="411810"/>
                    <a:pt x="0" y="265293"/>
                  </a:cubicBezTo>
                  <a:cubicBezTo>
                    <a:pt x="0" y="118776"/>
                    <a:pt x="90976" y="0"/>
                    <a:pt x="203200" y="0"/>
                  </a:cubicBezTo>
                  <a:close/>
                </a:path>
              </a:pathLst>
            </a:custGeom>
            <a:solidFill>
              <a:srgbClr val="FFFFFF"/>
            </a:solidFill>
          </p:spPr>
        </p:sp>
        <p:sp>
          <p:nvSpPr>
            <p:cNvPr name="TextBox 11" id="11"/>
            <p:cNvSpPr txBox="true"/>
            <p:nvPr/>
          </p:nvSpPr>
          <p:spPr>
            <a:xfrm>
              <a:off x="0" y="-57150"/>
              <a:ext cx="3623574" cy="587735"/>
            </a:xfrm>
            <a:prstGeom prst="rect">
              <a:avLst/>
            </a:prstGeom>
          </p:spPr>
          <p:txBody>
            <a:bodyPr anchor="ctr" rtlCol="false" tIns="50800" lIns="50800" bIns="50800" rIns="50800"/>
            <a:lstStyle/>
            <a:p>
              <a:pPr algn="ctr">
                <a:lnSpc>
                  <a:spcPts val="3639"/>
                </a:lnSpc>
              </a:pPr>
              <a:r>
                <a:rPr lang="en-US" sz="2599">
                  <a:solidFill>
                    <a:srgbClr val="000000"/>
                  </a:solidFill>
                  <a:latin typeface="Canva Sans"/>
                  <a:ea typeface="Canva Sans"/>
                  <a:cs typeface="Canva Sans"/>
                  <a:sym typeface="Canva Sans"/>
                </a:rPr>
                <a:t>Do you trees speak in slang?</a:t>
              </a:r>
            </a:p>
          </p:txBody>
        </p:sp>
      </p:grpSp>
      <p:sp>
        <p:nvSpPr>
          <p:cNvPr name="Freeform 12" id="12"/>
          <p:cNvSpPr/>
          <p:nvPr/>
        </p:nvSpPr>
        <p:spPr>
          <a:xfrm flipH="false" flipV="false" rot="0">
            <a:off x="13518038" y="283193"/>
            <a:ext cx="3798650" cy="3081655"/>
          </a:xfrm>
          <a:custGeom>
            <a:avLst/>
            <a:gdLst/>
            <a:ahLst/>
            <a:cxnLst/>
            <a:rect r="r" b="b" t="t" l="l"/>
            <a:pathLst>
              <a:path h="3081655" w="3798650">
                <a:moveTo>
                  <a:pt x="0" y="0"/>
                </a:moveTo>
                <a:lnTo>
                  <a:pt x="3798650" y="0"/>
                </a:lnTo>
                <a:lnTo>
                  <a:pt x="3798650" y="3081655"/>
                </a:lnTo>
                <a:lnTo>
                  <a:pt x="0" y="3081655"/>
                </a:lnTo>
                <a:lnTo>
                  <a:pt x="0" y="0"/>
                </a:lnTo>
                <a:close/>
              </a:path>
            </a:pathLst>
          </a:custGeom>
          <a:blipFill>
            <a:blip r:embed="rId4"/>
            <a:stretch>
              <a:fillRect l="0" t="0" r="0" b="0"/>
            </a:stretch>
          </a:blipFill>
        </p:spPr>
      </p:sp>
      <p:sp>
        <p:nvSpPr>
          <p:cNvPr name="Freeform 13" id="13"/>
          <p:cNvSpPr/>
          <p:nvPr/>
        </p:nvSpPr>
        <p:spPr>
          <a:xfrm flipH="false" flipV="false" rot="0">
            <a:off x="66728" y="7146726"/>
            <a:ext cx="3198267" cy="2832466"/>
          </a:xfrm>
          <a:custGeom>
            <a:avLst/>
            <a:gdLst/>
            <a:ahLst/>
            <a:cxnLst/>
            <a:rect r="r" b="b" t="t" l="l"/>
            <a:pathLst>
              <a:path h="2832466" w="3198267">
                <a:moveTo>
                  <a:pt x="0" y="0"/>
                </a:moveTo>
                <a:lnTo>
                  <a:pt x="3198267" y="0"/>
                </a:lnTo>
                <a:lnTo>
                  <a:pt x="3198267" y="2832466"/>
                </a:lnTo>
                <a:lnTo>
                  <a:pt x="0" y="2832466"/>
                </a:lnTo>
                <a:lnTo>
                  <a:pt x="0" y="0"/>
                </a:lnTo>
                <a:close/>
              </a:path>
            </a:pathLst>
          </a:custGeom>
          <a:blipFill>
            <a:blip r:embed="rId5"/>
            <a:stretch>
              <a:fillRect l="0" t="0" r="0" b="0"/>
            </a:stretch>
          </a:blipFill>
        </p:spPr>
      </p:sp>
      <p:sp>
        <p:nvSpPr>
          <p:cNvPr name="TextBox 14" id="14"/>
          <p:cNvSpPr txBox="true"/>
          <p:nvPr/>
        </p:nvSpPr>
        <p:spPr>
          <a:xfrm rot="0">
            <a:off x="4512237" y="2161523"/>
            <a:ext cx="9263525" cy="1203325"/>
          </a:xfrm>
          <a:prstGeom prst="rect">
            <a:avLst/>
          </a:prstGeom>
        </p:spPr>
        <p:txBody>
          <a:bodyPr anchor="t" rtlCol="false" tIns="0" lIns="0" bIns="0" rIns="0">
            <a:spAutoFit/>
          </a:bodyPr>
          <a:lstStyle/>
          <a:p>
            <a:pPr algn="ctr">
              <a:lnSpc>
                <a:spcPts val="9800"/>
              </a:lnSpc>
            </a:pPr>
            <a:r>
              <a:rPr lang="en-US" sz="7000">
                <a:solidFill>
                  <a:srgbClr val="FFFFFF"/>
                </a:solidFill>
                <a:latin typeface="Squada One"/>
                <a:ea typeface="Squada One"/>
                <a:cs typeface="Squada One"/>
                <a:sym typeface="Squada One"/>
              </a:rPr>
              <a:t>QUESTIONS</a:t>
            </a:r>
          </a:p>
        </p:txBody>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DAGdnu-oFno</dc:identifier>
  <dcterms:modified xsi:type="dcterms:W3CDTF">2011-08-01T06:04:30Z</dcterms:modified>
  <cp:revision>1</cp:revision>
  <dc:title>Tree Biographies</dc:title>
</cp:coreProperties>
</file>